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78" r:id="rId16"/>
    <p:sldId id="268" r:id="rId17"/>
    <p:sldId id="274" r:id="rId18"/>
    <p:sldId id="269" r:id="rId19"/>
    <p:sldId id="273" r:id="rId20"/>
    <p:sldId id="270" r:id="rId21"/>
    <p:sldId id="271" r:id="rId22"/>
    <p:sldId id="272" r:id="rId23"/>
    <p:sldId id="280" r:id="rId24"/>
    <p:sldId id="275" r:id="rId25"/>
    <p:sldId id="276" r:id="rId26"/>
    <p:sldId id="277"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1" autoAdjust="0"/>
    <p:restoredTop sz="94660"/>
  </p:normalViewPr>
  <p:slideViewPr>
    <p:cSldViewPr snapToGrid="0" snapToObjects="1">
      <p:cViewPr varScale="1">
        <p:scale>
          <a:sx n="84" d="100"/>
          <a:sy n="84" d="100"/>
        </p:scale>
        <p:origin x="5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CPJ_PPT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Title 1"/>
          <p:cNvSpPr>
            <a:spLocks noGrp="1"/>
          </p:cNvSpPr>
          <p:nvPr>
            <p:ph type="ctrTitle"/>
          </p:nvPr>
        </p:nvSpPr>
        <p:spPr>
          <a:xfrm>
            <a:off x="685800" y="1294938"/>
            <a:ext cx="7772400" cy="1617028"/>
          </a:xfrm>
        </p:spPr>
        <p:txBody>
          <a:bodyPr anchor="b" anchorCtr="0"/>
          <a:lstStyle>
            <a:lvl1pPr>
              <a:defRPr>
                <a:solidFill>
                  <a:schemeClr val="bg1"/>
                </a:solidFill>
                <a:latin typeface="Bembo"/>
                <a:cs typeface="Bembo"/>
              </a:defRPr>
            </a:lvl1pPr>
          </a:lstStyle>
          <a:p>
            <a:r>
              <a:rPr lang="en-US" dirty="0"/>
              <a:t>Click to edit Master title style</a:t>
            </a:r>
          </a:p>
        </p:txBody>
      </p:sp>
      <p:sp>
        <p:nvSpPr>
          <p:cNvPr id="3" name="Subtitle 2"/>
          <p:cNvSpPr>
            <a:spLocks noGrp="1"/>
          </p:cNvSpPr>
          <p:nvPr>
            <p:ph type="subTitle" idx="1"/>
          </p:nvPr>
        </p:nvSpPr>
        <p:spPr>
          <a:xfrm>
            <a:off x="1371600" y="3100010"/>
            <a:ext cx="6400800" cy="1326847"/>
          </a:xfrm>
        </p:spPr>
        <p:txBody>
          <a:bodyPr>
            <a:normAutofit/>
          </a:bodyPr>
          <a:lstStyle>
            <a:lvl1pPr marL="0" indent="0" algn="ctr">
              <a:buNone/>
              <a:defRPr sz="2400" b="0" i="0" spc="0">
                <a:solidFill>
                  <a:schemeClr val="bg2"/>
                </a:solidFill>
                <a:latin typeface="GillSans Light"/>
                <a:cs typeface="Gill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6085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316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460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3099-BFCD-4740-96E0-EA12B530F4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9FE566-C36D-404A-AC53-7613F699ACB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A0342C-7A1C-4D1C-B89C-314A299ADE93}"/>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5" name="Footer Placeholder 4">
            <a:extLst>
              <a:ext uri="{FF2B5EF4-FFF2-40B4-BE49-F238E27FC236}">
                <a16:creationId xmlns:a16="http://schemas.microsoft.com/office/drawing/2014/main" id="{4155BBB3-4067-4BB8-87E4-FBD3CBB694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5C82BF-41E1-4A07-939C-1D17FB53872E}"/>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1059260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A4EA-6521-488B-AE53-6DC0D11C1E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BF1216-7F30-492C-98EC-6B58CBB287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2500B-0247-45A5-8CC1-6B6977914EC0}"/>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5" name="Footer Placeholder 4">
            <a:extLst>
              <a:ext uri="{FF2B5EF4-FFF2-40B4-BE49-F238E27FC236}">
                <a16:creationId xmlns:a16="http://schemas.microsoft.com/office/drawing/2014/main" id="{99E86F3D-E3F2-44FA-9BE2-BB895DCE12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A73094-EABA-4F40-89DF-BCBBCEAEB6A4}"/>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311756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E387-B10F-40E0-85F6-1C4337E199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3F4E53-1117-480C-8957-511533859A8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D60AE-4411-47DA-8C29-7A05E5947160}"/>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5" name="Footer Placeholder 4">
            <a:extLst>
              <a:ext uri="{FF2B5EF4-FFF2-40B4-BE49-F238E27FC236}">
                <a16:creationId xmlns:a16="http://schemas.microsoft.com/office/drawing/2014/main" id="{CE0D7976-F4B9-4AB9-BF51-166E1E2FE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7B8E7F-1EDF-4C81-8A7E-5A62D6508C6B}"/>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427041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C7EF-0340-4034-B308-6D9D2B6E9B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F4606F-9C3D-442F-919C-A74F3A4BA43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5A8BF3-3E9C-4010-AE99-B511521BDC5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0E49E3-C60D-4686-AAD1-0D110B6EBAEB}"/>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6" name="Footer Placeholder 5">
            <a:extLst>
              <a:ext uri="{FF2B5EF4-FFF2-40B4-BE49-F238E27FC236}">
                <a16:creationId xmlns:a16="http://schemas.microsoft.com/office/drawing/2014/main" id="{0730BFF2-4553-41CE-9E8A-6EA7F1D627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58BFEE-77C3-4C16-A169-F8839340D0C5}"/>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265226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5B4-CFE9-4101-91EC-BF1152DA586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0A55BB-3689-4EED-9530-913E99C41D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0C187F-E4FA-4923-90E0-E1C49FF4455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5DB033-16D8-4424-BAC4-1D1B377FC4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4EBEB-D981-4DB8-B299-880B265DF48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81BDA9-139B-43CD-9281-EBCC8CFD17EC}"/>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8" name="Footer Placeholder 7">
            <a:extLst>
              <a:ext uri="{FF2B5EF4-FFF2-40B4-BE49-F238E27FC236}">
                <a16:creationId xmlns:a16="http://schemas.microsoft.com/office/drawing/2014/main" id="{5A6E07CE-164B-42CB-A744-3306E9540D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1BDB71-D2B2-444F-95C4-601CE4BC3288}"/>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1036090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955E-3D80-4293-98C7-F43E4EAFCE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2908E5-DAA8-49DE-AB0A-BC5CCDD50665}"/>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4" name="Footer Placeholder 3">
            <a:extLst>
              <a:ext uri="{FF2B5EF4-FFF2-40B4-BE49-F238E27FC236}">
                <a16:creationId xmlns:a16="http://schemas.microsoft.com/office/drawing/2014/main" id="{47EAB2A3-0D85-421E-B989-D3A2A5FFE0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06EF9C-5DE0-4BAD-8159-344246176441}"/>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96573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A6C6A4-DAB3-4695-8439-065182D6BB8E}"/>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3" name="Footer Placeholder 2">
            <a:extLst>
              <a:ext uri="{FF2B5EF4-FFF2-40B4-BE49-F238E27FC236}">
                <a16:creationId xmlns:a16="http://schemas.microsoft.com/office/drawing/2014/main" id="{3061B29A-574C-4185-A108-0362636C4F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1F9DD1-15A7-47BF-8193-2560E0BFCE66}"/>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1448028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9D77-F158-47E8-AF0D-7443F88AA9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61CD8D-22AA-4297-A49A-2373A62BC39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F1F300-C8CA-4EE7-AFA9-2E25D2140D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312B3-2BF4-47E9-BCFA-1CB5AF91DBCE}"/>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6" name="Footer Placeholder 5">
            <a:extLst>
              <a:ext uri="{FF2B5EF4-FFF2-40B4-BE49-F238E27FC236}">
                <a16:creationId xmlns:a16="http://schemas.microsoft.com/office/drawing/2014/main" id="{D51B3161-48D3-4BE5-93BC-5262C43FF8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8E2E88-DCB4-4A71-BA82-1DE718535457}"/>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155952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695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22E9-3D7D-44B8-8B1F-D99B43FAA4B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DC5B74-A009-4F5C-8231-AFC70D45382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39826A-8DE2-4CEE-A9FA-A3C8991292C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3B26B-09B5-4298-B8B2-C01A62C26B9B}"/>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6" name="Footer Placeholder 5">
            <a:extLst>
              <a:ext uri="{FF2B5EF4-FFF2-40B4-BE49-F238E27FC236}">
                <a16:creationId xmlns:a16="http://schemas.microsoft.com/office/drawing/2014/main" id="{713F27CA-0665-4D2C-BE8F-C825BD9F0B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F96092-7F9E-47C5-B9FF-95AD5DBF0C1B}"/>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3198163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97BB-F528-422A-BD10-091411E142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FDA6FA-6162-4127-9066-C4A8D69802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946093-0484-4E9F-AC0B-CA84E4361CFC}"/>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5" name="Footer Placeholder 4">
            <a:extLst>
              <a:ext uri="{FF2B5EF4-FFF2-40B4-BE49-F238E27FC236}">
                <a16:creationId xmlns:a16="http://schemas.microsoft.com/office/drawing/2014/main" id="{DD0AEA78-D648-4172-A69C-27CCE533F1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534FD7-D491-4D10-A557-07F8288BE4C7}"/>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296625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1499C-F2F8-40DE-AEC9-419B75C877E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950CBA-2229-424D-BB34-70461E5DA59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E9864-5AEF-4F43-9FC6-197BA8731186}"/>
              </a:ext>
            </a:extLst>
          </p:cNvPr>
          <p:cNvSpPr>
            <a:spLocks noGrp="1"/>
          </p:cNvSpPr>
          <p:nvPr>
            <p:ph type="dt" sz="half" idx="10"/>
          </p:nvPr>
        </p:nvSpPr>
        <p:spPr/>
        <p:txBody>
          <a:bodyPr/>
          <a:lstStyle/>
          <a:p>
            <a:fld id="{A1772047-7A9C-4D0A-87DB-F66B3B190316}" type="datetimeFigureOut">
              <a:rPr lang="en-GB" smtClean="0"/>
              <a:t>14/04/2020</a:t>
            </a:fld>
            <a:endParaRPr lang="en-GB"/>
          </a:p>
        </p:txBody>
      </p:sp>
      <p:sp>
        <p:nvSpPr>
          <p:cNvPr id="5" name="Footer Placeholder 4">
            <a:extLst>
              <a:ext uri="{FF2B5EF4-FFF2-40B4-BE49-F238E27FC236}">
                <a16:creationId xmlns:a16="http://schemas.microsoft.com/office/drawing/2014/main" id="{ABA66D1A-5E82-483B-B75E-301A0DF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FCA553-1344-4610-BBFE-4C5D20D20827}"/>
              </a:ext>
            </a:extLst>
          </p:cNvPr>
          <p:cNvSpPr>
            <a:spLocks noGrp="1"/>
          </p:cNvSpPr>
          <p:nvPr>
            <p:ph type="sldNum" sz="quarter" idx="12"/>
          </p:nvPr>
        </p:nvSpPr>
        <p:spPr/>
        <p:txBody>
          <a:bodyPr/>
          <a:lstStyle/>
          <a:p>
            <a:fld id="{89BF5A3C-CEB2-4BCC-AB66-06C28AB89804}" type="slidenum">
              <a:rPr lang="en-GB" smtClean="0"/>
              <a:t>‹#›</a:t>
            </a:fld>
            <a:endParaRPr lang="en-GB"/>
          </a:p>
        </p:txBody>
      </p:sp>
    </p:spTree>
    <p:extLst>
      <p:ext uri="{BB962C8B-B14F-4D97-AF65-F5344CB8AC3E}">
        <p14:creationId xmlns:p14="http://schemas.microsoft.com/office/powerpoint/2010/main" val="737040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1FC0-BC2C-4F5A-AB2B-B7356602B9D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02654D-C3A2-4770-B0DA-5C561EF8FF9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3DE069-1BB6-4D99-8D26-C1207ADAA6C8}"/>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5" name="Footer Placeholder 4">
            <a:extLst>
              <a:ext uri="{FF2B5EF4-FFF2-40B4-BE49-F238E27FC236}">
                <a16:creationId xmlns:a16="http://schemas.microsoft.com/office/drawing/2014/main" id="{72EB6E27-3B84-4C45-AE2A-DC5160208D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62958-E7B5-4EE0-B7DC-5955D10D9DE0}"/>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4050578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3513-B377-41A4-A54A-D91BB70AB7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43DCDA-D0B3-4EB5-A278-DFA7178EAB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27744-2EEE-45B1-90A7-428A9F520A98}"/>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5" name="Footer Placeholder 4">
            <a:extLst>
              <a:ext uri="{FF2B5EF4-FFF2-40B4-BE49-F238E27FC236}">
                <a16:creationId xmlns:a16="http://schemas.microsoft.com/office/drawing/2014/main" id="{1CC1D61C-E344-48F7-99B9-4100654FFD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73CB06-4D97-41C6-876B-E75ECBA6317B}"/>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2128729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9518-2E7F-42E5-BD2F-D7FAD19BCAC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CDC67E-FA51-4E25-9996-930DFBC9C40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69C00-2E41-40B9-9D75-9241945EF8B5}"/>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5" name="Footer Placeholder 4">
            <a:extLst>
              <a:ext uri="{FF2B5EF4-FFF2-40B4-BE49-F238E27FC236}">
                <a16:creationId xmlns:a16="http://schemas.microsoft.com/office/drawing/2014/main" id="{74910E47-B39C-4E19-8538-4963FC393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0F8E9-249B-40C5-930F-B4F267AAC2AB}"/>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3719286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2186-EAFF-4A8E-B718-A6B67A616E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0E739-3D76-4080-8B9A-D0DD88E9C8B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801264-C5BF-489A-A0AF-4F193EC6C03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AB9DF2-6EB9-4D5A-8758-61BD2008DEAB}"/>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6" name="Footer Placeholder 5">
            <a:extLst>
              <a:ext uri="{FF2B5EF4-FFF2-40B4-BE49-F238E27FC236}">
                <a16:creationId xmlns:a16="http://schemas.microsoft.com/office/drawing/2014/main" id="{C6EAC9D1-52C1-4FAC-9A55-5E1D7CD90E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474085-7C6A-42D3-91EA-35F081854F1F}"/>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314102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949F-1727-4C71-8762-DFCA12B6891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00BB15-5FE4-437C-925E-8DA00031FE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B21FBD-F085-4BD5-A176-5DEA299F25F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C48D7E-5C96-452E-A3F4-87BCDEE4884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D43FA-1CA9-4AD6-AB75-59CF1C7942D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4671A3-5097-4425-AB4C-4BDFCDA24CCC}"/>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8" name="Footer Placeholder 7">
            <a:extLst>
              <a:ext uri="{FF2B5EF4-FFF2-40B4-BE49-F238E27FC236}">
                <a16:creationId xmlns:a16="http://schemas.microsoft.com/office/drawing/2014/main" id="{FC0CAED3-B206-4783-BFD2-6CBADD3CB6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14F083-F4AB-459A-B453-84A480EF510A}"/>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2076572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8269-E4BD-435D-A024-27CB1B5E86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68F86D-9276-4895-9921-E557DFEFA321}"/>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4" name="Footer Placeholder 3">
            <a:extLst>
              <a:ext uri="{FF2B5EF4-FFF2-40B4-BE49-F238E27FC236}">
                <a16:creationId xmlns:a16="http://schemas.microsoft.com/office/drawing/2014/main" id="{693DF980-6E5A-4B6B-B541-8BD279E233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851928-33D6-4488-8030-CFDFA22885DD}"/>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2109767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594C0F-B7C0-459A-A1F2-D83546A50A49}"/>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3" name="Footer Placeholder 2">
            <a:extLst>
              <a:ext uri="{FF2B5EF4-FFF2-40B4-BE49-F238E27FC236}">
                <a16:creationId xmlns:a16="http://schemas.microsoft.com/office/drawing/2014/main" id="{4E0879F4-1CC9-427D-96C3-BA61D55F2D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83FA7A-D3C1-4CDB-A1E0-9CD11D2802BC}"/>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10082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PJ_PP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52520" cy="6934773"/>
          </a:xfrm>
          <a:prstGeom prst="rect">
            <a:avLst/>
          </a:prstGeom>
        </p:spPr>
      </p:pic>
      <p:sp>
        <p:nvSpPr>
          <p:cNvPr id="2" name="Title 1"/>
          <p:cNvSpPr>
            <a:spLocks noGrp="1"/>
          </p:cNvSpPr>
          <p:nvPr>
            <p:ph type="title" hasCustomPrompt="1"/>
          </p:nvPr>
        </p:nvSpPr>
        <p:spPr>
          <a:xfrm>
            <a:off x="722313" y="1955270"/>
            <a:ext cx="7772400" cy="1362075"/>
          </a:xfrm>
        </p:spPr>
        <p:txBody>
          <a:bodyPr anchor="b" anchorCtr="0"/>
          <a:lstStyle>
            <a:lvl1pPr algn="ctr">
              <a:defRPr sz="4000" b="0" u="none" cap="none"/>
            </a:lvl1pPr>
          </a:lstStyle>
          <a:p>
            <a:r>
              <a:rPr lang="en-GB" dirty="0"/>
              <a:t>Click to edit master title style</a:t>
            </a:r>
            <a:endParaRPr lang="en-US" dirty="0"/>
          </a:p>
        </p:txBody>
      </p:sp>
      <p:sp>
        <p:nvSpPr>
          <p:cNvPr id="3" name="Text Placeholder 2"/>
          <p:cNvSpPr>
            <a:spLocks noGrp="1"/>
          </p:cNvSpPr>
          <p:nvPr>
            <p:ph type="body" idx="1"/>
          </p:nvPr>
        </p:nvSpPr>
        <p:spPr>
          <a:xfrm>
            <a:off x="722313" y="3487284"/>
            <a:ext cx="7772400" cy="1500187"/>
          </a:xfrm>
        </p:spPr>
        <p:txBody>
          <a:bodyPr anchor="t" anchorCtr="0"/>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8332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0A6E-89B5-409E-BFFA-EDA3ED1FC5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16473A-E693-40C9-900C-E970DAECAE3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69547B-DB21-4A29-9193-10E5501CD4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D1435-1E97-49E2-AF7E-7BA45C4F498D}"/>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6" name="Footer Placeholder 5">
            <a:extLst>
              <a:ext uri="{FF2B5EF4-FFF2-40B4-BE49-F238E27FC236}">
                <a16:creationId xmlns:a16="http://schemas.microsoft.com/office/drawing/2014/main" id="{ACC1EEF7-B2DF-49B7-BF8A-928C8CE0E6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1B7D4-6C32-452A-8EBF-DBE40C96B644}"/>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1448854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9A41-1F6B-4B71-A435-6ECAA07192A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9180F4-CD2C-40B5-9257-51F65F0B8DB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1E9493-7C72-4253-8A50-AE96DE53CC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E0FD7-8C23-4423-860A-9B0027FEFF25}"/>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6" name="Footer Placeholder 5">
            <a:extLst>
              <a:ext uri="{FF2B5EF4-FFF2-40B4-BE49-F238E27FC236}">
                <a16:creationId xmlns:a16="http://schemas.microsoft.com/office/drawing/2014/main" id="{E6085EEA-53A5-4747-A09C-B496D76E8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CA1E6-D7B5-4762-AF37-8C7E548DFB5E}"/>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1594576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9110-CAE2-4FCF-ACE4-9AA31C56D3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B673A5-CC86-4845-9492-B7759C464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46BAC-D5B0-45E9-B7A6-6E0829F2D2B3}"/>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5" name="Footer Placeholder 4">
            <a:extLst>
              <a:ext uri="{FF2B5EF4-FFF2-40B4-BE49-F238E27FC236}">
                <a16:creationId xmlns:a16="http://schemas.microsoft.com/office/drawing/2014/main" id="{3B16D3AB-6B3C-4DC8-AFB1-E3EE30EC7F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F8316-A49A-4284-BECE-1124233DAB03}"/>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1733142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9A9C0A-E5A7-49F8-A156-3052CBCDD7B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48403-70F2-4EA7-90E5-3E27F23153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A885E9-C955-4556-B75D-3E39944ECCA7}"/>
              </a:ext>
            </a:extLst>
          </p:cNvPr>
          <p:cNvSpPr>
            <a:spLocks noGrp="1"/>
          </p:cNvSpPr>
          <p:nvPr>
            <p:ph type="dt" sz="half" idx="10"/>
          </p:nvPr>
        </p:nvSpPr>
        <p:spPr/>
        <p:txBody>
          <a:bodyPr/>
          <a:lstStyle/>
          <a:p>
            <a:fld id="{B8882A6E-009E-4649-8F00-4F9EEE17C022}" type="datetimeFigureOut">
              <a:rPr lang="en-GB" smtClean="0"/>
              <a:t>14/04/2020</a:t>
            </a:fld>
            <a:endParaRPr lang="en-GB"/>
          </a:p>
        </p:txBody>
      </p:sp>
      <p:sp>
        <p:nvSpPr>
          <p:cNvPr id="5" name="Footer Placeholder 4">
            <a:extLst>
              <a:ext uri="{FF2B5EF4-FFF2-40B4-BE49-F238E27FC236}">
                <a16:creationId xmlns:a16="http://schemas.microsoft.com/office/drawing/2014/main" id="{7998CB5B-D158-4DF2-9C77-E2A7957B7F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1B79A8-7BC8-4868-B9ED-7BC93F369786}"/>
              </a:ext>
            </a:extLst>
          </p:cNvPr>
          <p:cNvSpPr>
            <a:spLocks noGrp="1"/>
          </p:cNvSpPr>
          <p:nvPr>
            <p:ph type="sldNum" sz="quarter" idx="12"/>
          </p:nvPr>
        </p:nvSpPr>
        <p:spPr/>
        <p:txBody>
          <a:bodyPr/>
          <a:lstStyle/>
          <a:p>
            <a:fld id="{8107CF02-1B0B-40E5-A915-2ACAFE727E85}" type="slidenum">
              <a:rPr lang="en-GB" smtClean="0"/>
              <a:t>‹#›</a:t>
            </a:fld>
            <a:endParaRPr lang="en-GB"/>
          </a:p>
        </p:txBody>
      </p:sp>
    </p:spTree>
    <p:extLst>
      <p:ext uri="{BB962C8B-B14F-4D97-AF65-F5344CB8AC3E}">
        <p14:creationId xmlns:p14="http://schemas.microsoft.com/office/powerpoint/2010/main" val="259919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22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1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221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Tree>
    <p:extLst>
      <p:ext uri="{BB962C8B-B14F-4D97-AF65-F5344CB8AC3E}">
        <p14:creationId xmlns:p14="http://schemas.microsoft.com/office/powerpoint/2010/main" val="400988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940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PJ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6624" cy="688538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656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48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2"/>
          </a:solidFill>
          <a:latin typeface="Bembo"/>
          <a:ea typeface="+mj-ea"/>
          <a:cs typeface="Bembo"/>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GillSans"/>
          <a:ea typeface="+mn-ea"/>
          <a:cs typeface="GillSans"/>
        </a:defRPr>
      </a:lvl1pPr>
      <a:lvl2pPr marL="742950" indent="-285750" algn="l" defTabSz="457200" rtl="0" eaLnBrk="1" latinLnBrk="0" hangingPunct="1">
        <a:spcBef>
          <a:spcPct val="20000"/>
        </a:spcBef>
        <a:buFont typeface="Arial"/>
        <a:buChar char="–"/>
        <a:defRPr sz="2800" b="0" i="0" kern="1200">
          <a:solidFill>
            <a:schemeClr val="tx1"/>
          </a:solidFill>
          <a:latin typeface="GillSans"/>
          <a:ea typeface="+mn-ea"/>
          <a:cs typeface="GillSans"/>
        </a:defRPr>
      </a:lvl2pPr>
      <a:lvl3pPr marL="1143000" indent="-228600" algn="l" defTabSz="457200" rtl="0" eaLnBrk="1" latinLnBrk="0" hangingPunct="1">
        <a:spcBef>
          <a:spcPct val="20000"/>
        </a:spcBef>
        <a:buFont typeface="Arial"/>
        <a:buChar char="•"/>
        <a:defRPr sz="2400" b="0" i="0" kern="1200">
          <a:solidFill>
            <a:schemeClr val="tx1"/>
          </a:solidFill>
          <a:latin typeface="GillSans"/>
          <a:ea typeface="+mn-ea"/>
          <a:cs typeface="GillSans"/>
        </a:defRPr>
      </a:lvl3pPr>
      <a:lvl4pPr marL="1600200" indent="-228600" algn="l" defTabSz="457200" rtl="0" eaLnBrk="1" latinLnBrk="0" hangingPunct="1">
        <a:spcBef>
          <a:spcPct val="20000"/>
        </a:spcBef>
        <a:buFont typeface="Arial"/>
        <a:buChar char="–"/>
        <a:defRPr sz="2000" b="0" i="0" kern="1200">
          <a:solidFill>
            <a:schemeClr val="tx1"/>
          </a:solidFill>
          <a:latin typeface="GillSans"/>
          <a:ea typeface="+mn-ea"/>
          <a:cs typeface="GillSans"/>
        </a:defRPr>
      </a:lvl4pPr>
      <a:lvl5pPr marL="2057400" indent="-228600" algn="l" defTabSz="457200" rtl="0" eaLnBrk="1" latinLnBrk="0" hangingPunct="1">
        <a:spcBef>
          <a:spcPct val="20000"/>
        </a:spcBef>
        <a:buFont typeface="Arial"/>
        <a:buChar char="»"/>
        <a:defRPr sz="2000" b="0" i="0" kern="1200">
          <a:solidFill>
            <a:schemeClr val="tx1"/>
          </a:solidFill>
          <a:latin typeface="GillSans"/>
          <a:ea typeface="+mn-ea"/>
          <a:cs typeface="Gill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6A9E7-E874-4A0B-AFAE-1A566269D9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9020D6-33CD-4A11-8918-EFDF5AB584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0DB863-E994-43E6-8E94-54C23D8836B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72047-7A9C-4D0A-87DB-F66B3B190316}" type="datetimeFigureOut">
              <a:rPr lang="en-GB" smtClean="0"/>
              <a:t>14/04/2020</a:t>
            </a:fld>
            <a:endParaRPr lang="en-GB"/>
          </a:p>
        </p:txBody>
      </p:sp>
      <p:sp>
        <p:nvSpPr>
          <p:cNvPr id="5" name="Footer Placeholder 4">
            <a:extLst>
              <a:ext uri="{FF2B5EF4-FFF2-40B4-BE49-F238E27FC236}">
                <a16:creationId xmlns:a16="http://schemas.microsoft.com/office/drawing/2014/main" id="{D9C9B892-9EFA-4603-891A-34941EF8FE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900CB7-AE35-4EEF-995D-EFF01F67051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F5A3C-CEB2-4BCC-AB66-06C28AB89804}" type="slidenum">
              <a:rPr lang="en-GB" smtClean="0"/>
              <a:t>‹#›</a:t>
            </a:fld>
            <a:endParaRPr lang="en-GB"/>
          </a:p>
        </p:txBody>
      </p:sp>
    </p:spTree>
    <p:extLst>
      <p:ext uri="{BB962C8B-B14F-4D97-AF65-F5344CB8AC3E}">
        <p14:creationId xmlns:p14="http://schemas.microsoft.com/office/powerpoint/2010/main" val="3591298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D87514-82C1-4C5E-8321-BC1DE130914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DBD948-F447-4F9E-B299-D577EBDAA0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D2497B-A455-4488-BBB6-D00E639AD93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82A6E-009E-4649-8F00-4F9EEE17C022}" type="datetimeFigureOut">
              <a:rPr lang="en-GB" smtClean="0"/>
              <a:t>14/04/2020</a:t>
            </a:fld>
            <a:endParaRPr lang="en-GB"/>
          </a:p>
        </p:txBody>
      </p:sp>
      <p:sp>
        <p:nvSpPr>
          <p:cNvPr id="5" name="Footer Placeholder 4">
            <a:extLst>
              <a:ext uri="{FF2B5EF4-FFF2-40B4-BE49-F238E27FC236}">
                <a16:creationId xmlns:a16="http://schemas.microsoft.com/office/drawing/2014/main" id="{F4A2BF87-5A6A-4DEA-BB4E-63366B5CD2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C8DF33-E0BB-4DC5-8302-0A6EFE26227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7CF02-1B0B-40E5-A915-2ACAFE727E85}" type="slidenum">
              <a:rPr lang="en-GB" smtClean="0"/>
              <a:t>‹#›</a:t>
            </a:fld>
            <a:endParaRPr lang="en-GB"/>
          </a:p>
        </p:txBody>
      </p:sp>
    </p:spTree>
    <p:extLst>
      <p:ext uri="{BB962C8B-B14F-4D97-AF65-F5344CB8AC3E}">
        <p14:creationId xmlns:p14="http://schemas.microsoft.com/office/powerpoint/2010/main" val="3513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mailto:peter.linford@cpjfield.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Diploma in Funeral Arranging and Administration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4949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A90E-5FE0-4943-9CF1-D5A37AA6EC83}"/>
              </a:ext>
            </a:extLst>
          </p:cNvPr>
          <p:cNvSpPr>
            <a:spLocks noGrp="1"/>
          </p:cNvSpPr>
          <p:nvPr>
            <p:ph type="title"/>
          </p:nvPr>
        </p:nvSpPr>
        <p:spPr/>
        <p:txBody>
          <a:bodyPr/>
          <a:lstStyle/>
          <a:p>
            <a:pPr algn="l"/>
            <a:r>
              <a:rPr lang="en-GB" dirty="0"/>
              <a:t>Module 3: Legislation</a:t>
            </a:r>
          </a:p>
        </p:txBody>
      </p:sp>
      <p:sp>
        <p:nvSpPr>
          <p:cNvPr id="3" name="Content Placeholder 2">
            <a:extLst>
              <a:ext uri="{FF2B5EF4-FFF2-40B4-BE49-F238E27FC236}">
                <a16:creationId xmlns:a16="http://schemas.microsoft.com/office/drawing/2014/main" id="{72B40356-180B-4278-BCE6-A46D28018CC9}"/>
              </a:ext>
            </a:extLst>
          </p:cNvPr>
          <p:cNvSpPr>
            <a:spLocks noGrp="1"/>
          </p:cNvSpPr>
          <p:nvPr>
            <p:ph idx="1"/>
          </p:nvPr>
        </p:nvSpPr>
        <p:spPr/>
        <p:txBody>
          <a:bodyPr/>
          <a:lstStyle/>
          <a:p>
            <a:r>
              <a:rPr lang="en-GB" dirty="0"/>
              <a:t>Unit 6: Health and Safety for Funeral Arrangers</a:t>
            </a:r>
          </a:p>
          <a:p>
            <a:r>
              <a:rPr lang="en-GB" dirty="0"/>
              <a:t>Unit 7: Registration of Death and Coroners’ procedures</a:t>
            </a:r>
          </a:p>
          <a:p>
            <a:r>
              <a:rPr lang="en-GB" dirty="0"/>
              <a:t>Unit 8: Human Cremation: Law &amp; Practice</a:t>
            </a:r>
          </a:p>
          <a:p>
            <a:r>
              <a:rPr lang="en-GB" dirty="0"/>
              <a:t>Unit 9: Human Burial : Law &amp; Practice</a:t>
            </a:r>
          </a:p>
          <a:p>
            <a:endParaRPr lang="en-GB" dirty="0"/>
          </a:p>
        </p:txBody>
      </p:sp>
    </p:spTree>
    <p:extLst>
      <p:ext uri="{BB962C8B-B14F-4D97-AF65-F5344CB8AC3E}">
        <p14:creationId xmlns:p14="http://schemas.microsoft.com/office/powerpoint/2010/main" val="69280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80F0-6133-44C4-9C1C-B79FF6373262}"/>
              </a:ext>
            </a:extLst>
          </p:cNvPr>
          <p:cNvSpPr>
            <a:spLocks noGrp="1"/>
          </p:cNvSpPr>
          <p:nvPr>
            <p:ph type="title"/>
          </p:nvPr>
        </p:nvSpPr>
        <p:spPr/>
        <p:txBody>
          <a:bodyPr/>
          <a:lstStyle/>
          <a:p>
            <a:pPr algn="l"/>
            <a:r>
              <a:rPr lang="en-GB" dirty="0"/>
              <a:t>Module 4: Arranging the Funeral</a:t>
            </a:r>
          </a:p>
        </p:txBody>
      </p:sp>
      <p:sp>
        <p:nvSpPr>
          <p:cNvPr id="3" name="Content Placeholder 2">
            <a:extLst>
              <a:ext uri="{FF2B5EF4-FFF2-40B4-BE49-F238E27FC236}">
                <a16:creationId xmlns:a16="http://schemas.microsoft.com/office/drawing/2014/main" id="{32C257F3-783C-481E-A75A-AD44DC577D8D}"/>
              </a:ext>
            </a:extLst>
          </p:cNvPr>
          <p:cNvSpPr>
            <a:spLocks noGrp="1"/>
          </p:cNvSpPr>
          <p:nvPr>
            <p:ph idx="1"/>
          </p:nvPr>
        </p:nvSpPr>
        <p:spPr/>
        <p:txBody>
          <a:bodyPr/>
          <a:lstStyle/>
          <a:p>
            <a:pPr>
              <a:spcAft>
                <a:spcPts val="1200"/>
              </a:spcAft>
            </a:pPr>
            <a:r>
              <a:rPr lang="en-GB" dirty="0"/>
              <a:t>Unit 10: Understanding funeral rites</a:t>
            </a:r>
          </a:p>
          <a:p>
            <a:pPr>
              <a:spcAft>
                <a:spcPts val="1200"/>
              </a:spcAft>
            </a:pPr>
            <a:r>
              <a:rPr lang="en-GB" dirty="0"/>
              <a:t>Unit 11: Arranging a funeral</a:t>
            </a:r>
          </a:p>
          <a:p>
            <a:pPr>
              <a:spcAft>
                <a:spcPts val="1200"/>
              </a:spcAft>
            </a:pPr>
            <a:r>
              <a:rPr lang="en-GB" dirty="0"/>
              <a:t>Unit 12: Arranging a funeral for a child and baby</a:t>
            </a:r>
          </a:p>
          <a:p>
            <a:pPr>
              <a:spcAft>
                <a:spcPts val="1200"/>
              </a:spcAft>
            </a:pPr>
            <a:r>
              <a:rPr lang="en-GB" dirty="0"/>
              <a:t>Unit 13: Office Practice and Administration within the funeral service</a:t>
            </a:r>
          </a:p>
          <a:p>
            <a:endParaRPr lang="en-GB" dirty="0"/>
          </a:p>
        </p:txBody>
      </p:sp>
    </p:spTree>
    <p:extLst>
      <p:ext uri="{BB962C8B-B14F-4D97-AF65-F5344CB8AC3E}">
        <p14:creationId xmlns:p14="http://schemas.microsoft.com/office/powerpoint/2010/main" val="303243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A61A-8AF7-4DFA-B1ED-7504EF8E4F73}"/>
              </a:ext>
            </a:extLst>
          </p:cNvPr>
          <p:cNvSpPr>
            <a:spLocks noGrp="1"/>
          </p:cNvSpPr>
          <p:nvPr>
            <p:ph type="title"/>
          </p:nvPr>
        </p:nvSpPr>
        <p:spPr/>
        <p:txBody>
          <a:bodyPr/>
          <a:lstStyle/>
          <a:p>
            <a:pPr algn="l"/>
            <a:r>
              <a:rPr lang="en-GB" dirty="0"/>
              <a:t>Module 5: Finance</a:t>
            </a:r>
          </a:p>
        </p:txBody>
      </p:sp>
      <p:sp>
        <p:nvSpPr>
          <p:cNvPr id="3" name="Content Placeholder 2">
            <a:extLst>
              <a:ext uri="{FF2B5EF4-FFF2-40B4-BE49-F238E27FC236}">
                <a16:creationId xmlns:a16="http://schemas.microsoft.com/office/drawing/2014/main" id="{02E4C6F5-972A-4F15-B5DD-2325F3D2F895}"/>
              </a:ext>
            </a:extLst>
          </p:cNvPr>
          <p:cNvSpPr>
            <a:spLocks noGrp="1"/>
          </p:cNvSpPr>
          <p:nvPr>
            <p:ph idx="1"/>
          </p:nvPr>
        </p:nvSpPr>
        <p:spPr/>
        <p:txBody>
          <a:bodyPr/>
          <a:lstStyle/>
          <a:p>
            <a:r>
              <a:rPr lang="en-GB" dirty="0"/>
              <a:t>Unit 14: Understanding client liability, entitlement and consumer regulations within the funeral service</a:t>
            </a:r>
          </a:p>
          <a:p>
            <a:endParaRPr lang="en-GB" dirty="0"/>
          </a:p>
        </p:txBody>
      </p:sp>
    </p:spTree>
    <p:extLst>
      <p:ext uri="{BB962C8B-B14F-4D97-AF65-F5344CB8AC3E}">
        <p14:creationId xmlns:p14="http://schemas.microsoft.com/office/powerpoint/2010/main" val="160124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7A60-C37D-4872-BE42-276095C56C1D}"/>
              </a:ext>
            </a:extLst>
          </p:cNvPr>
          <p:cNvSpPr>
            <a:spLocks noGrp="1"/>
          </p:cNvSpPr>
          <p:nvPr>
            <p:ph type="title"/>
          </p:nvPr>
        </p:nvSpPr>
        <p:spPr/>
        <p:txBody>
          <a:bodyPr/>
          <a:lstStyle/>
          <a:p>
            <a:r>
              <a:rPr lang="en-GB" dirty="0"/>
              <a:t>Work after each of the 15 units</a:t>
            </a:r>
          </a:p>
        </p:txBody>
      </p:sp>
      <p:sp>
        <p:nvSpPr>
          <p:cNvPr id="3" name="Content Placeholder 2">
            <a:extLst>
              <a:ext uri="{FF2B5EF4-FFF2-40B4-BE49-F238E27FC236}">
                <a16:creationId xmlns:a16="http://schemas.microsoft.com/office/drawing/2014/main" id="{FE33C20C-B7FF-4165-86F2-FE6C3BDF9B3F}"/>
              </a:ext>
            </a:extLst>
          </p:cNvPr>
          <p:cNvSpPr>
            <a:spLocks noGrp="1"/>
          </p:cNvSpPr>
          <p:nvPr>
            <p:ph idx="1"/>
          </p:nvPr>
        </p:nvSpPr>
        <p:spPr/>
        <p:txBody>
          <a:bodyPr/>
          <a:lstStyle/>
          <a:p>
            <a:r>
              <a:rPr lang="en-GB" dirty="0"/>
              <a:t>An online quiz</a:t>
            </a:r>
          </a:p>
          <a:p>
            <a:endParaRPr lang="en-GB" dirty="0"/>
          </a:p>
          <a:p>
            <a:pPr marL="0" indent="0">
              <a:buNone/>
            </a:pPr>
            <a:r>
              <a:rPr lang="en-GB" dirty="0"/>
              <a:t>OR</a:t>
            </a:r>
          </a:p>
          <a:p>
            <a:pPr marL="0" indent="0">
              <a:buNone/>
            </a:pPr>
            <a:endParaRPr lang="en-GB" dirty="0"/>
          </a:p>
          <a:p>
            <a:r>
              <a:rPr lang="en-GB" dirty="0"/>
              <a:t>A short written exercise</a:t>
            </a:r>
          </a:p>
          <a:p>
            <a:endParaRPr lang="en-GB" dirty="0"/>
          </a:p>
        </p:txBody>
      </p:sp>
    </p:spTree>
    <p:extLst>
      <p:ext uri="{BB962C8B-B14F-4D97-AF65-F5344CB8AC3E}">
        <p14:creationId xmlns:p14="http://schemas.microsoft.com/office/powerpoint/2010/main" val="123990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C9E8-25BC-46A0-BCE0-47ED0BC0F51B}"/>
              </a:ext>
            </a:extLst>
          </p:cNvPr>
          <p:cNvSpPr>
            <a:spLocks noGrp="1"/>
          </p:cNvSpPr>
          <p:nvPr>
            <p:ph type="title"/>
          </p:nvPr>
        </p:nvSpPr>
        <p:spPr/>
        <p:txBody>
          <a:bodyPr/>
          <a:lstStyle/>
          <a:p>
            <a:r>
              <a:rPr lang="en-GB" dirty="0"/>
              <a:t>Coursework for each Module</a:t>
            </a:r>
          </a:p>
        </p:txBody>
      </p:sp>
      <p:sp>
        <p:nvSpPr>
          <p:cNvPr id="3" name="Content Placeholder 2">
            <a:extLst>
              <a:ext uri="{FF2B5EF4-FFF2-40B4-BE49-F238E27FC236}">
                <a16:creationId xmlns:a16="http://schemas.microsoft.com/office/drawing/2014/main" id="{AFA8946B-02DF-48C5-905C-B843DBF2E759}"/>
              </a:ext>
            </a:extLst>
          </p:cNvPr>
          <p:cNvSpPr>
            <a:spLocks noGrp="1"/>
          </p:cNvSpPr>
          <p:nvPr>
            <p:ph idx="1"/>
          </p:nvPr>
        </p:nvSpPr>
        <p:spPr>
          <a:xfrm>
            <a:off x="922866" y="1600200"/>
            <a:ext cx="7763933" cy="4525963"/>
          </a:xfrm>
        </p:spPr>
        <p:txBody>
          <a:bodyPr>
            <a:normAutofit fontScale="92500" lnSpcReduction="10000"/>
          </a:bodyPr>
          <a:lstStyle/>
          <a:p>
            <a:r>
              <a:rPr lang="en-GB" dirty="0"/>
              <a:t>Individual Learning Report</a:t>
            </a:r>
          </a:p>
          <a:p>
            <a:pPr lvl="1"/>
            <a:r>
              <a:rPr lang="en-GB" dirty="0"/>
              <a:t>2000 words on a set topic related to the Module</a:t>
            </a:r>
          </a:p>
          <a:p>
            <a:pPr lvl="1"/>
            <a:r>
              <a:rPr lang="en-GB" dirty="0"/>
              <a:t>What happened and what did you do?</a:t>
            </a:r>
          </a:p>
          <a:p>
            <a:pPr lvl="1"/>
            <a:r>
              <a:rPr lang="en-GB" dirty="0"/>
              <a:t>Pass mark = 60%</a:t>
            </a:r>
          </a:p>
          <a:p>
            <a:endParaRPr lang="en-GB" dirty="0"/>
          </a:p>
          <a:p>
            <a:r>
              <a:rPr lang="en-GB" dirty="0"/>
              <a:t>Reflective Log</a:t>
            </a:r>
          </a:p>
          <a:p>
            <a:pPr lvl="1"/>
            <a:r>
              <a:rPr lang="en-GB" dirty="0"/>
              <a:t>750 words on a topic of your choice (but taken from your Report)</a:t>
            </a:r>
          </a:p>
          <a:p>
            <a:pPr lvl="1"/>
            <a:r>
              <a:rPr lang="en-GB" dirty="0"/>
              <a:t>How did you feel about it?</a:t>
            </a:r>
          </a:p>
          <a:p>
            <a:pPr lvl="1"/>
            <a:r>
              <a:rPr lang="en-GB" dirty="0"/>
              <a:t>Pass/Fail</a:t>
            </a:r>
          </a:p>
          <a:p>
            <a:pPr lvl="1">
              <a:buFont typeface="Arial" panose="020B0604020202020204" pitchFamily="34" charset="0"/>
              <a:buChar char="•"/>
            </a:pPr>
            <a:endParaRPr lang="en-GB" dirty="0"/>
          </a:p>
        </p:txBody>
      </p:sp>
    </p:spTree>
    <p:extLst>
      <p:ext uri="{BB962C8B-B14F-4D97-AF65-F5344CB8AC3E}">
        <p14:creationId xmlns:p14="http://schemas.microsoft.com/office/powerpoint/2010/main" val="68319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BD5B-1E92-4A99-BF28-74515B7FF6C7}"/>
              </a:ext>
            </a:extLst>
          </p:cNvPr>
          <p:cNvSpPr>
            <a:spLocks noGrp="1"/>
          </p:cNvSpPr>
          <p:nvPr>
            <p:ph type="title"/>
          </p:nvPr>
        </p:nvSpPr>
        <p:spPr/>
        <p:txBody>
          <a:bodyPr/>
          <a:lstStyle/>
          <a:p>
            <a:r>
              <a:rPr lang="en-GB" dirty="0"/>
              <a:t>Marking scheme</a:t>
            </a:r>
          </a:p>
        </p:txBody>
      </p:sp>
      <p:sp>
        <p:nvSpPr>
          <p:cNvPr id="3" name="Content Placeholder 2">
            <a:extLst>
              <a:ext uri="{FF2B5EF4-FFF2-40B4-BE49-F238E27FC236}">
                <a16:creationId xmlns:a16="http://schemas.microsoft.com/office/drawing/2014/main" id="{7515EC81-E499-400B-A3B1-326BB360880D}"/>
              </a:ext>
            </a:extLst>
          </p:cNvPr>
          <p:cNvSpPr>
            <a:spLocks noGrp="1"/>
          </p:cNvSpPr>
          <p:nvPr>
            <p:ph idx="1"/>
          </p:nvPr>
        </p:nvSpPr>
        <p:spPr>
          <a:xfrm>
            <a:off x="1428750" y="1600200"/>
            <a:ext cx="7258050" cy="4525963"/>
          </a:xfrm>
        </p:spPr>
        <p:txBody>
          <a:bodyPr>
            <a:normAutofit fontScale="77500" lnSpcReduction="20000"/>
          </a:bodyPr>
          <a:lstStyle/>
          <a:p>
            <a:pPr marL="0" indent="0">
              <a:buNone/>
            </a:pPr>
            <a:r>
              <a:rPr lang="en-GB" dirty="0">
                <a:solidFill>
                  <a:srgbClr val="0070C0"/>
                </a:solidFill>
              </a:rPr>
              <a:t>A: 90%-100%</a:t>
            </a:r>
          </a:p>
          <a:p>
            <a:pPr marL="0" indent="0">
              <a:buNone/>
            </a:pPr>
            <a:r>
              <a:rPr lang="en-GB" dirty="0">
                <a:solidFill>
                  <a:srgbClr val="0070C0"/>
                </a:solidFill>
              </a:rPr>
              <a:t>B: 75%-89%</a:t>
            </a:r>
          </a:p>
          <a:p>
            <a:pPr marL="0" indent="0">
              <a:spcAft>
                <a:spcPts val="1200"/>
              </a:spcAft>
              <a:buNone/>
            </a:pPr>
            <a:r>
              <a:rPr lang="en-GB" dirty="0">
                <a:solidFill>
                  <a:srgbClr val="0070C0"/>
                </a:solidFill>
              </a:rPr>
              <a:t>C: 60%-74%</a:t>
            </a:r>
          </a:p>
          <a:p>
            <a:pPr marL="0" indent="0">
              <a:buNone/>
            </a:pPr>
            <a:r>
              <a:rPr lang="en-GB" dirty="0">
                <a:solidFill>
                  <a:srgbClr val="FF0000"/>
                </a:solidFill>
              </a:rPr>
              <a:t>D: 40%-59%</a:t>
            </a:r>
          </a:p>
          <a:p>
            <a:pPr marL="0" indent="0">
              <a:buNone/>
            </a:pPr>
            <a:r>
              <a:rPr lang="en-GB" dirty="0">
                <a:solidFill>
                  <a:srgbClr val="FF0000"/>
                </a:solidFill>
              </a:rPr>
              <a:t>E: 39% and below</a:t>
            </a:r>
          </a:p>
          <a:p>
            <a:pPr marL="0" indent="0">
              <a:buNone/>
            </a:pPr>
            <a:endParaRPr lang="en-GB" dirty="0"/>
          </a:p>
          <a:p>
            <a:pPr marL="0" indent="0">
              <a:buNone/>
            </a:pPr>
            <a:r>
              <a:rPr lang="en-GB" i="1" dirty="0"/>
              <a:t>Penalties will be applied for work submitted late</a:t>
            </a:r>
            <a:r>
              <a:rPr lang="en-GB" dirty="0"/>
              <a:t>:</a:t>
            </a:r>
          </a:p>
          <a:p>
            <a:r>
              <a:rPr lang="en-GB" dirty="0"/>
              <a:t>10%: up to seven days late</a:t>
            </a:r>
          </a:p>
          <a:p>
            <a:r>
              <a:rPr lang="en-GB" dirty="0"/>
              <a:t>20% up to fourteen days late</a:t>
            </a:r>
          </a:p>
          <a:p>
            <a:r>
              <a:rPr lang="en-GB" dirty="0"/>
              <a:t>Fail: fifteen or more days late7</a:t>
            </a:r>
          </a:p>
          <a:p>
            <a:pPr lvl="1"/>
            <a:r>
              <a:rPr lang="en-GB" sz="2200" dirty="0"/>
              <a:t>maximum of 60% possible when submitted</a:t>
            </a:r>
          </a:p>
          <a:p>
            <a:endParaRPr lang="en-GB" dirty="0"/>
          </a:p>
        </p:txBody>
      </p:sp>
    </p:spTree>
    <p:extLst>
      <p:ext uri="{BB962C8B-B14F-4D97-AF65-F5344CB8AC3E}">
        <p14:creationId xmlns:p14="http://schemas.microsoft.com/office/powerpoint/2010/main" val="282220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B4DF-018D-4881-9CE1-43806053E7A0}"/>
              </a:ext>
            </a:extLst>
          </p:cNvPr>
          <p:cNvSpPr>
            <a:spLocks noGrp="1"/>
          </p:cNvSpPr>
          <p:nvPr>
            <p:ph type="title"/>
          </p:nvPr>
        </p:nvSpPr>
        <p:spPr/>
        <p:txBody>
          <a:bodyPr/>
          <a:lstStyle/>
          <a:p>
            <a:r>
              <a:rPr lang="en-GB" dirty="0"/>
              <a:t>Report 1</a:t>
            </a:r>
          </a:p>
        </p:txBody>
      </p:sp>
      <p:sp>
        <p:nvSpPr>
          <p:cNvPr id="3" name="Content Placeholder 2">
            <a:extLst>
              <a:ext uri="{FF2B5EF4-FFF2-40B4-BE49-F238E27FC236}">
                <a16:creationId xmlns:a16="http://schemas.microsoft.com/office/drawing/2014/main" id="{9D065AE8-33F8-46BE-A53F-075E50B0F7D5}"/>
              </a:ext>
            </a:extLst>
          </p:cNvPr>
          <p:cNvSpPr>
            <a:spLocks noGrp="1"/>
          </p:cNvSpPr>
          <p:nvPr>
            <p:ph idx="1"/>
          </p:nvPr>
        </p:nvSpPr>
        <p:spPr/>
        <p:txBody>
          <a:bodyPr/>
          <a:lstStyle/>
          <a:p>
            <a:r>
              <a:rPr lang="en-GB" i="1" dirty="0"/>
              <a:t>Citing current theories of loss, write a report that commences with a brief summary of the circumstances of loss, before indicating why and how you have adapted your arrangement interview style and how effective this has been. Include examples of your listening, questioning and responding skills or any other techniques you have used.</a:t>
            </a:r>
          </a:p>
          <a:p>
            <a:endParaRPr lang="en-GB" dirty="0"/>
          </a:p>
        </p:txBody>
      </p:sp>
    </p:spTree>
    <p:extLst>
      <p:ext uri="{BB962C8B-B14F-4D97-AF65-F5344CB8AC3E}">
        <p14:creationId xmlns:p14="http://schemas.microsoft.com/office/powerpoint/2010/main" val="134981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4837-29F6-4100-A077-668A111CF915}"/>
              </a:ext>
            </a:extLst>
          </p:cNvPr>
          <p:cNvSpPr>
            <a:spLocks noGrp="1"/>
          </p:cNvSpPr>
          <p:nvPr>
            <p:ph type="title"/>
          </p:nvPr>
        </p:nvSpPr>
        <p:spPr/>
        <p:txBody>
          <a:bodyPr/>
          <a:lstStyle/>
          <a:p>
            <a:r>
              <a:rPr lang="en-GB" dirty="0"/>
              <a:t>Report 5</a:t>
            </a:r>
          </a:p>
        </p:txBody>
      </p:sp>
      <p:sp>
        <p:nvSpPr>
          <p:cNvPr id="3" name="Content Placeholder 2">
            <a:extLst>
              <a:ext uri="{FF2B5EF4-FFF2-40B4-BE49-F238E27FC236}">
                <a16:creationId xmlns:a16="http://schemas.microsoft.com/office/drawing/2014/main" id="{B5494455-1399-41ED-9338-AE1CCA9C5CE0}"/>
              </a:ext>
            </a:extLst>
          </p:cNvPr>
          <p:cNvSpPr>
            <a:spLocks noGrp="1"/>
          </p:cNvSpPr>
          <p:nvPr>
            <p:ph idx="1"/>
          </p:nvPr>
        </p:nvSpPr>
        <p:spPr/>
        <p:txBody>
          <a:bodyPr>
            <a:normAutofit fontScale="62500" lnSpcReduction="20000"/>
          </a:bodyPr>
          <a:lstStyle/>
          <a:p>
            <a:pPr marL="0" indent="0">
              <a:buNone/>
            </a:pPr>
            <a:r>
              <a:rPr lang="en-GB" sz="4400" i="1" dirty="0"/>
              <a:t>Find out the policies and procedures regarding the payment of funerals for the organisation in which you work. This should include dealing with:</a:t>
            </a:r>
          </a:p>
          <a:p>
            <a:pPr lvl="0"/>
            <a:r>
              <a:rPr lang="en-GB" i="1" dirty="0"/>
              <a:t>DWP funerals</a:t>
            </a:r>
          </a:p>
          <a:p>
            <a:pPr lvl="0"/>
            <a:r>
              <a:rPr lang="en-GB" i="1" dirty="0"/>
              <a:t>pre-payment</a:t>
            </a:r>
          </a:p>
          <a:p>
            <a:pPr lvl="0"/>
            <a:r>
              <a:rPr lang="en-GB" i="1" dirty="0"/>
              <a:t>payment by instalment</a:t>
            </a:r>
          </a:p>
          <a:p>
            <a:pPr lvl="0"/>
            <a:r>
              <a:rPr lang="en-GB" i="1" dirty="0"/>
              <a:t>invoicing</a:t>
            </a:r>
          </a:p>
          <a:p>
            <a:pPr lvl="0"/>
            <a:r>
              <a:rPr lang="en-GB" i="1" dirty="0"/>
              <a:t>debt management and non-payment</a:t>
            </a:r>
          </a:p>
          <a:p>
            <a:pPr lvl="0"/>
            <a:r>
              <a:rPr lang="en-GB" i="1" dirty="0"/>
              <a:t>client terms and conditions</a:t>
            </a:r>
          </a:p>
          <a:p>
            <a:pPr lvl="0"/>
            <a:r>
              <a:rPr lang="en-GB" i="1" dirty="0"/>
              <a:t>receipting and record keeping</a:t>
            </a:r>
          </a:p>
          <a:p>
            <a:pPr lvl="0"/>
            <a:r>
              <a:rPr lang="en-GB" i="1" dirty="0"/>
              <a:t>dealing with client who have limited funds</a:t>
            </a:r>
          </a:p>
          <a:p>
            <a:pPr lvl="0"/>
            <a:r>
              <a:rPr lang="en-GB" i="1" dirty="0"/>
              <a:t>price flexibility </a:t>
            </a:r>
          </a:p>
          <a:p>
            <a:pPr lvl="0"/>
            <a:r>
              <a:rPr lang="en-GB" i="1" dirty="0"/>
              <a:t>telephone quotes</a:t>
            </a:r>
          </a:p>
          <a:p>
            <a:endParaRPr lang="en-GB" dirty="0"/>
          </a:p>
        </p:txBody>
      </p:sp>
    </p:spTree>
    <p:extLst>
      <p:ext uri="{BB962C8B-B14F-4D97-AF65-F5344CB8AC3E}">
        <p14:creationId xmlns:p14="http://schemas.microsoft.com/office/powerpoint/2010/main" val="95186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7C70-58EA-4F5E-B917-F47E375837AE}"/>
              </a:ext>
            </a:extLst>
          </p:cNvPr>
          <p:cNvSpPr>
            <a:spLocks noGrp="1"/>
          </p:cNvSpPr>
          <p:nvPr>
            <p:ph type="title"/>
          </p:nvPr>
        </p:nvSpPr>
        <p:spPr/>
        <p:txBody>
          <a:bodyPr/>
          <a:lstStyle/>
          <a:p>
            <a:r>
              <a:rPr lang="en-GB" dirty="0"/>
              <a:t>Report 2</a:t>
            </a:r>
          </a:p>
        </p:txBody>
      </p:sp>
      <p:sp>
        <p:nvSpPr>
          <p:cNvPr id="3" name="Content Placeholder 2">
            <a:extLst>
              <a:ext uri="{FF2B5EF4-FFF2-40B4-BE49-F238E27FC236}">
                <a16:creationId xmlns:a16="http://schemas.microsoft.com/office/drawing/2014/main" id="{EA069D2F-0CBB-421F-BD38-E4E8225AD116}"/>
              </a:ext>
            </a:extLst>
          </p:cNvPr>
          <p:cNvSpPr>
            <a:spLocks noGrp="1"/>
          </p:cNvSpPr>
          <p:nvPr>
            <p:ph idx="1"/>
          </p:nvPr>
        </p:nvSpPr>
        <p:spPr/>
        <p:txBody>
          <a:bodyPr>
            <a:normAutofit fontScale="70000" lnSpcReduction="20000"/>
          </a:bodyPr>
          <a:lstStyle/>
          <a:p>
            <a:pPr marL="0" indent="0">
              <a:buNone/>
            </a:pPr>
            <a:r>
              <a:rPr lang="en-GB" b="1" i="1" dirty="0"/>
              <a:t>Part 1:</a:t>
            </a:r>
            <a:r>
              <a:rPr lang="en-GB" i="1" dirty="0"/>
              <a:t> Describe two ‘first call’ conversations you have dealt with. Outline the information received from and given to the client along with the action you took to facilitate the deceased being brought into your care.</a:t>
            </a:r>
          </a:p>
          <a:p>
            <a:pPr marL="0" indent="0">
              <a:buNone/>
            </a:pPr>
            <a:r>
              <a:rPr lang="en-GB" b="1" i="1" dirty="0"/>
              <a:t>Part 2</a:t>
            </a:r>
            <a:r>
              <a:rPr lang="en-GB" i="1" dirty="0"/>
              <a:t>: Attend and/or participate on two occasions when you have brought the deceased into your care. One must be from a private house. Describe the interaction with the family and colleagues, and the actions taken from leaving your premises to your return.</a:t>
            </a:r>
          </a:p>
          <a:p>
            <a:pPr marL="0" indent="0">
              <a:buNone/>
            </a:pPr>
            <a:r>
              <a:rPr lang="en-GB" b="1" i="1" dirty="0"/>
              <a:t>Part 3</a:t>
            </a:r>
            <a:r>
              <a:rPr lang="en-GB" i="1" dirty="0"/>
              <a:t>: Observe a deceased being prepared for the chapel of rest/viewing facility. This may or may not involve embalming. Describe the procedure including identification, preparation and the maintenance of dignity of the deceased, health and safety issues and manual handling. </a:t>
            </a:r>
          </a:p>
          <a:p>
            <a:pPr marL="0" indent="0">
              <a:buNone/>
            </a:pPr>
            <a:r>
              <a:rPr lang="en-GB" b="1" i="1" dirty="0"/>
              <a:t>Part 4 </a:t>
            </a:r>
            <a:r>
              <a:rPr lang="en-GB" i="1" dirty="0"/>
              <a:t>Describe one example of a viewing and the procedure for taking the family into the Chapel of rest. </a:t>
            </a:r>
          </a:p>
          <a:p>
            <a:endParaRPr lang="en-GB" dirty="0"/>
          </a:p>
        </p:txBody>
      </p:sp>
    </p:spTree>
    <p:extLst>
      <p:ext uri="{BB962C8B-B14F-4D97-AF65-F5344CB8AC3E}">
        <p14:creationId xmlns:p14="http://schemas.microsoft.com/office/powerpoint/2010/main" val="253198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7383-BF31-4D5E-A0D1-CABD4D846B91}"/>
              </a:ext>
            </a:extLst>
          </p:cNvPr>
          <p:cNvSpPr>
            <a:spLocks noGrp="1"/>
          </p:cNvSpPr>
          <p:nvPr>
            <p:ph type="title"/>
          </p:nvPr>
        </p:nvSpPr>
        <p:spPr/>
        <p:txBody>
          <a:bodyPr/>
          <a:lstStyle/>
          <a:p>
            <a:r>
              <a:rPr lang="en-GB" dirty="0"/>
              <a:t>Report 3</a:t>
            </a:r>
          </a:p>
        </p:txBody>
      </p:sp>
      <p:sp>
        <p:nvSpPr>
          <p:cNvPr id="3" name="Content Placeholder 2">
            <a:extLst>
              <a:ext uri="{FF2B5EF4-FFF2-40B4-BE49-F238E27FC236}">
                <a16:creationId xmlns:a16="http://schemas.microsoft.com/office/drawing/2014/main" id="{DB0656C1-11DE-489E-8A58-AEDDD530AAEF}"/>
              </a:ext>
            </a:extLst>
          </p:cNvPr>
          <p:cNvSpPr>
            <a:spLocks noGrp="1"/>
          </p:cNvSpPr>
          <p:nvPr>
            <p:ph idx="1"/>
          </p:nvPr>
        </p:nvSpPr>
        <p:spPr/>
        <p:txBody>
          <a:bodyPr>
            <a:normAutofit fontScale="70000" lnSpcReduction="20000"/>
          </a:bodyPr>
          <a:lstStyle/>
          <a:p>
            <a:pPr marL="0" indent="0">
              <a:buNone/>
            </a:pPr>
            <a:r>
              <a:rPr lang="en-GB" b="1" i="1" dirty="0"/>
              <a:t>Part 1 </a:t>
            </a:r>
            <a:r>
              <a:rPr lang="en-GB" i="1" dirty="0"/>
              <a:t>Write a report drawing from the experience of two funerals you have arranged or observed. The first must be where a death has been registered without reference to the coroner/procurator fiscal; the second where the coroner/procurator fiscal has been involved. </a:t>
            </a:r>
          </a:p>
          <a:p>
            <a:pPr marL="0" indent="0">
              <a:buNone/>
            </a:pPr>
            <a:r>
              <a:rPr lang="en-GB" i="1" dirty="0"/>
              <a:t>Describe the procedure and certification involved (including that issued for burial and cremation, statutory and non-statutory documentation) and relate this to your understanding gained from the study of Module 3 Units 3,4, &amp; 5.</a:t>
            </a:r>
          </a:p>
          <a:p>
            <a:pPr marL="0" indent="0">
              <a:buNone/>
            </a:pPr>
            <a:r>
              <a:rPr lang="en-GB" b="1" i="1" dirty="0"/>
              <a:t>Part 2 </a:t>
            </a:r>
            <a:r>
              <a:rPr lang="en-GB" i="1" dirty="0"/>
              <a:t>Write a report after attending a funeral at a crematorium and also after attending a burial.</a:t>
            </a:r>
          </a:p>
          <a:p>
            <a:pPr marL="0" indent="0">
              <a:buNone/>
            </a:pPr>
            <a:r>
              <a:rPr lang="en-GB" i="1" dirty="0"/>
              <a:t>Describe the facilities at the crematorium and burial ground, including the chapel/ceremony hall, committal arrangements and general layout and facilities.</a:t>
            </a:r>
          </a:p>
          <a:p>
            <a:endParaRPr lang="en-GB" dirty="0"/>
          </a:p>
        </p:txBody>
      </p:sp>
    </p:spTree>
    <p:extLst>
      <p:ext uri="{BB962C8B-B14F-4D97-AF65-F5344CB8AC3E}">
        <p14:creationId xmlns:p14="http://schemas.microsoft.com/office/powerpoint/2010/main" val="178937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A3B5-BF7E-4148-9FB3-73D9E484D1D7}"/>
              </a:ext>
            </a:extLst>
          </p:cNvPr>
          <p:cNvSpPr>
            <a:spLocks noGrp="1"/>
          </p:cNvSpPr>
          <p:nvPr>
            <p:ph type="title"/>
          </p:nvPr>
        </p:nvSpPr>
        <p:spPr/>
        <p:txBody>
          <a:bodyPr>
            <a:normAutofit/>
          </a:bodyPr>
          <a:lstStyle/>
          <a:p>
            <a:r>
              <a:rPr lang="en-US" sz="5400" dirty="0"/>
              <a:t>Welcome to the course!</a:t>
            </a:r>
            <a:endParaRPr lang="en-GB" sz="5400" dirty="0"/>
          </a:p>
        </p:txBody>
      </p:sp>
      <p:sp>
        <p:nvSpPr>
          <p:cNvPr id="3" name="Content Placeholder 2">
            <a:extLst>
              <a:ext uri="{FF2B5EF4-FFF2-40B4-BE49-F238E27FC236}">
                <a16:creationId xmlns:a16="http://schemas.microsoft.com/office/drawing/2014/main" id="{226AD458-40D6-4D61-AAE0-0CFE1CD8ECD3}"/>
              </a:ext>
            </a:extLst>
          </p:cNvPr>
          <p:cNvSpPr>
            <a:spLocks noGrp="1"/>
          </p:cNvSpPr>
          <p:nvPr>
            <p:ph idx="1"/>
          </p:nvPr>
        </p:nvSpPr>
        <p:spPr>
          <a:xfrm>
            <a:off x="1668780" y="1600200"/>
            <a:ext cx="7018020" cy="4525963"/>
          </a:xfrm>
        </p:spPr>
        <p:txBody>
          <a:bodyPr>
            <a:normAutofit lnSpcReduction="10000"/>
          </a:bodyPr>
          <a:lstStyle/>
          <a:p>
            <a:pPr marL="0" indent="0">
              <a:buNone/>
            </a:pPr>
            <a:r>
              <a:rPr lang="en-GB" dirty="0"/>
              <a:t>Today we will</a:t>
            </a:r>
          </a:p>
          <a:p>
            <a:r>
              <a:rPr lang="en-GB" dirty="0"/>
              <a:t>Meet each other</a:t>
            </a:r>
          </a:p>
          <a:p>
            <a:r>
              <a:rPr lang="en-GB" dirty="0"/>
              <a:t>Meet the tutor</a:t>
            </a:r>
          </a:p>
          <a:p>
            <a:r>
              <a:rPr lang="en-GB" dirty="0"/>
              <a:t>Look at the syllabus</a:t>
            </a:r>
          </a:p>
          <a:p>
            <a:r>
              <a:rPr lang="en-GB" dirty="0"/>
              <a:t>Look at the coursework</a:t>
            </a:r>
          </a:p>
          <a:p>
            <a:r>
              <a:rPr lang="en-GB" dirty="0"/>
              <a:t>Learn to reflect</a:t>
            </a:r>
          </a:p>
          <a:p>
            <a:r>
              <a:rPr lang="en-GB" dirty="0"/>
              <a:t>Be excited</a:t>
            </a:r>
          </a:p>
          <a:p>
            <a:r>
              <a:rPr lang="en-GB" dirty="0"/>
              <a:t>Not be scared (I hope)</a:t>
            </a:r>
          </a:p>
        </p:txBody>
      </p:sp>
    </p:spTree>
    <p:extLst>
      <p:ext uri="{BB962C8B-B14F-4D97-AF65-F5344CB8AC3E}">
        <p14:creationId xmlns:p14="http://schemas.microsoft.com/office/powerpoint/2010/main" val="127893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8412-6610-4C51-8E8D-EB39BD35F9CE}"/>
              </a:ext>
            </a:extLst>
          </p:cNvPr>
          <p:cNvSpPr>
            <a:spLocks noGrp="1"/>
          </p:cNvSpPr>
          <p:nvPr>
            <p:ph type="title"/>
          </p:nvPr>
        </p:nvSpPr>
        <p:spPr/>
        <p:txBody>
          <a:bodyPr/>
          <a:lstStyle/>
          <a:p>
            <a:r>
              <a:rPr lang="en-GB" dirty="0"/>
              <a:t>Report 4</a:t>
            </a:r>
          </a:p>
        </p:txBody>
      </p:sp>
      <p:sp>
        <p:nvSpPr>
          <p:cNvPr id="3" name="Content Placeholder 2">
            <a:extLst>
              <a:ext uri="{FF2B5EF4-FFF2-40B4-BE49-F238E27FC236}">
                <a16:creationId xmlns:a16="http://schemas.microsoft.com/office/drawing/2014/main" id="{C1F89A94-E363-46A9-A97F-6DBB7C6B41C5}"/>
              </a:ext>
            </a:extLst>
          </p:cNvPr>
          <p:cNvSpPr>
            <a:spLocks noGrp="1"/>
          </p:cNvSpPr>
          <p:nvPr>
            <p:ph idx="1"/>
          </p:nvPr>
        </p:nvSpPr>
        <p:spPr/>
        <p:txBody>
          <a:bodyPr>
            <a:normAutofit fontScale="92500" lnSpcReduction="20000"/>
          </a:bodyPr>
          <a:lstStyle/>
          <a:p>
            <a:pPr marL="0" indent="0">
              <a:buNone/>
            </a:pPr>
            <a:r>
              <a:rPr lang="en-GB" i="1" dirty="0"/>
              <a:t>Write a report based on three funerals you have arranged or observed (one could be a child’s funeral).</a:t>
            </a:r>
          </a:p>
          <a:p>
            <a:pPr marL="0" indent="0">
              <a:buNone/>
            </a:pPr>
            <a:r>
              <a:rPr lang="en-GB" i="1" dirty="0"/>
              <a:t>After giving a brief overview of the arrangement, outline the range of options offered to the client regarding personalisation, participation, ritual, music, facilities, etc. </a:t>
            </a:r>
          </a:p>
          <a:p>
            <a:pPr marL="0" indent="0">
              <a:buNone/>
            </a:pPr>
            <a:r>
              <a:rPr lang="en-GB" i="1" dirty="0"/>
              <a:t>Indicate how these options were discussed with the family including why you made them and advice you have obtained from others along with any challenges or difficulties. </a:t>
            </a:r>
          </a:p>
          <a:p>
            <a:endParaRPr lang="en-GB" dirty="0"/>
          </a:p>
        </p:txBody>
      </p:sp>
    </p:spTree>
    <p:extLst>
      <p:ext uri="{BB962C8B-B14F-4D97-AF65-F5344CB8AC3E}">
        <p14:creationId xmlns:p14="http://schemas.microsoft.com/office/powerpoint/2010/main" val="2364696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9045BC-3745-426D-92F3-D6BE3A1E8161}"/>
              </a:ext>
            </a:extLst>
          </p:cNvPr>
          <p:cNvPicPr>
            <a:picLocks noChangeAspect="1"/>
          </p:cNvPicPr>
          <p:nvPr/>
        </p:nvPicPr>
        <p:blipFill>
          <a:blip r:embed="rId2"/>
          <a:stretch>
            <a:fillRect/>
          </a:stretch>
        </p:blipFill>
        <p:spPr>
          <a:xfrm>
            <a:off x="0" y="0"/>
            <a:ext cx="9235440" cy="6858000"/>
          </a:xfrm>
          <a:prstGeom prst="rect">
            <a:avLst/>
          </a:prstGeom>
        </p:spPr>
      </p:pic>
    </p:spTree>
    <p:extLst>
      <p:ext uri="{BB962C8B-B14F-4D97-AF65-F5344CB8AC3E}">
        <p14:creationId xmlns:p14="http://schemas.microsoft.com/office/powerpoint/2010/main" val="5999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5089-259C-4B8E-ADE6-E281EF83A6FA}"/>
              </a:ext>
            </a:extLst>
          </p:cNvPr>
          <p:cNvSpPr>
            <a:spLocks noGrp="1"/>
          </p:cNvSpPr>
          <p:nvPr>
            <p:ph type="title"/>
          </p:nvPr>
        </p:nvSpPr>
        <p:spPr/>
        <p:txBody>
          <a:bodyPr/>
          <a:lstStyle/>
          <a:p>
            <a:r>
              <a:rPr lang="en-GB" dirty="0"/>
              <a:t>Methods of reflection: Kolb</a:t>
            </a:r>
          </a:p>
        </p:txBody>
      </p:sp>
      <p:pic>
        <p:nvPicPr>
          <p:cNvPr id="5" name="Content Placeholder 4">
            <a:extLst>
              <a:ext uri="{FF2B5EF4-FFF2-40B4-BE49-F238E27FC236}">
                <a16:creationId xmlns:a16="http://schemas.microsoft.com/office/drawing/2014/main" id="{DC82EE31-A039-4563-B781-5346870738DB}"/>
              </a:ext>
            </a:extLst>
          </p:cNvPr>
          <p:cNvPicPr>
            <a:picLocks noGrp="1" noChangeAspect="1"/>
          </p:cNvPicPr>
          <p:nvPr>
            <p:ph idx="1"/>
          </p:nvPr>
        </p:nvPicPr>
        <p:blipFill>
          <a:blip r:embed="rId2"/>
          <a:stretch>
            <a:fillRect/>
          </a:stretch>
        </p:blipFill>
        <p:spPr>
          <a:xfrm>
            <a:off x="903724" y="1781393"/>
            <a:ext cx="7336551" cy="4163576"/>
          </a:xfrm>
        </p:spPr>
      </p:pic>
    </p:spTree>
    <p:extLst>
      <p:ext uri="{BB962C8B-B14F-4D97-AF65-F5344CB8AC3E}">
        <p14:creationId xmlns:p14="http://schemas.microsoft.com/office/powerpoint/2010/main" val="272067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72F1-A571-46A6-AED7-C4B29DAFCE89}"/>
              </a:ext>
            </a:extLst>
          </p:cNvPr>
          <p:cNvSpPr>
            <a:spLocks noGrp="1"/>
          </p:cNvSpPr>
          <p:nvPr>
            <p:ph type="title"/>
          </p:nvPr>
        </p:nvSpPr>
        <p:spPr/>
        <p:txBody>
          <a:bodyPr/>
          <a:lstStyle/>
          <a:p>
            <a:r>
              <a:rPr lang="en-GB" dirty="0"/>
              <a:t>Methods of reflection: Gibbs</a:t>
            </a:r>
          </a:p>
        </p:txBody>
      </p:sp>
      <p:pic>
        <p:nvPicPr>
          <p:cNvPr id="5" name="Content Placeholder 4">
            <a:extLst>
              <a:ext uri="{FF2B5EF4-FFF2-40B4-BE49-F238E27FC236}">
                <a16:creationId xmlns:a16="http://schemas.microsoft.com/office/drawing/2014/main" id="{D4CECFA5-43F9-426B-ABC8-269F8C81CFAF}"/>
              </a:ext>
            </a:extLst>
          </p:cNvPr>
          <p:cNvPicPr>
            <a:picLocks noGrp="1" noChangeAspect="1"/>
          </p:cNvPicPr>
          <p:nvPr>
            <p:ph idx="1"/>
          </p:nvPr>
        </p:nvPicPr>
        <p:blipFill>
          <a:blip r:embed="rId2"/>
          <a:stretch>
            <a:fillRect/>
          </a:stretch>
        </p:blipFill>
        <p:spPr>
          <a:xfrm>
            <a:off x="1954531" y="1403770"/>
            <a:ext cx="5234938" cy="4621644"/>
          </a:xfrm>
        </p:spPr>
      </p:pic>
    </p:spTree>
    <p:extLst>
      <p:ext uri="{BB962C8B-B14F-4D97-AF65-F5344CB8AC3E}">
        <p14:creationId xmlns:p14="http://schemas.microsoft.com/office/powerpoint/2010/main" val="63962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03F7-CA7A-4272-AD56-5B29BFF0E265}"/>
              </a:ext>
            </a:extLst>
          </p:cNvPr>
          <p:cNvSpPr>
            <a:spLocks noGrp="1"/>
          </p:cNvSpPr>
          <p:nvPr>
            <p:ph type="title"/>
          </p:nvPr>
        </p:nvSpPr>
        <p:spPr/>
        <p:txBody>
          <a:bodyPr/>
          <a:lstStyle/>
          <a:p>
            <a:r>
              <a:rPr lang="en-GB" dirty="0"/>
              <a:t>Methods of reflection: Dewey</a:t>
            </a:r>
          </a:p>
        </p:txBody>
      </p:sp>
      <p:sp>
        <p:nvSpPr>
          <p:cNvPr id="3" name="Content Placeholder 2">
            <a:extLst>
              <a:ext uri="{FF2B5EF4-FFF2-40B4-BE49-F238E27FC236}">
                <a16:creationId xmlns:a16="http://schemas.microsoft.com/office/drawing/2014/main" id="{925D8042-5690-4F2D-8A97-BB68334BF2DC}"/>
              </a:ext>
            </a:extLst>
          </p:cNvPr>
          <p:cNvSpPr>
            <a:spLocks noGrp="1"/>
          </p:cNvSpPr>
          <p:nvPr>
            <p:ph idx="1"/>
          </p:nvPr>
        </p:nvSpPr>
        <p:spPr/>
        <p:txBody>
          <a:bodyPr/>
          <a:lstStyle/>
          <a:p>
            <a:r>
              <a:rPr lang="en-GB" dirty="0"/>
              <a:t>A problem is identified that we “feel”</a:t>
            </a:r>
          </a:p>
          <a:p>
            <a:r>
              <a:rPr lang="en-GB" dirty="0"/>
              <a:t>We interpret the problem to understand it better</a:t>
            </a:r>
          </a:p>
          <a:p>
            <a:r>
              <a:rPr lang="en-GB" dirty="0"/>
              <a:t>We work out a possible solution</a:t>
            </a:r>
          </a:p>
          <a:p>
            <a:r>
              <a:rPr lang="en-GB" dirty="0"/>
              <a:t>We examine our proposed solution carefully</a:t>
            </a:r>
          </a:p>
          <a:p>
            <a:r>
              <a:rPr lang="en-GB" dirty="0"/>
              <a:t>We test our solution in practice</a:t>
            </a:r>
          </a:p>
        </p:txBody>
      </p:sp>
    </p:spTree>
    <p:extLst>
      <p:ext uri="{BB962C8B-B14F-4D97-AF65-F5344CB8AC3E}">
        <p14:creationId xmlns:p14="http://schemas.microsoft.com/office/powerpoint/2010/main" val="42721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9274-0CB8-4D51-BEF9-A914FC55EA36}"/>
              </a:ext>
            </a:extLst>
          </p:cNvPr>
          <p:cNvSpPr>
            <a:spLocks noGrp="1"/>
          </p:cNvSpPr>
          <p:nvPr>
            <p:ph type="title"/>
          </p:nvPr>
        </p:nvSpPr>
        <p:spPr>
          <a:xfrm>
            <a:off x="457200" y="2629218"/>
            <a:ext cx="8229600" cy="1143000"/>
          </a:xfrm>
        </p:spPr>
        <p:txBody>
          <a:bodyPr>
            <a:noAutofit/>
          </a:bodyPr>
          <a:lstStyle/>
          <a:p>
            <a:r>
              <a:rPr lang="en-GB" sz="9600" dirty="0">
                <a:solidFill>
                  <a:srgbClr val="FF0000"/>
                </a:solidFill>
              </a:rPr>
              <a:t>PLAGIARISM</a:t>
            </a:r>
          </a:p>
        </p:txBody>
      </p:sp>
    </p:spTree>
    <p:extLst>
      <p:ext uri="{BB962C8B-B14F-4D97-AF65-F5344CB8AC3E}">
        <p14:creationId xmlns:p14="http://schemas.microsoft.com/office/powerpoint/2010/main" val="228473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80D1-1A62-4F55-A69F-015FE7CF845A}"/>
              </a:ext>
            </a:extLst>
          </p:cNvPr>
          <p:cNvSpPr>
            <a:spLocks noGrp="1"/>
          </p:cNvSpPr>
          <p:nvPr>
            <p:ph type="title"/>
          </p:nvPr>
        </p:nvSpPr>
        <p:spPr>
          <a:xfrm>
            <a:off x="457200" y="2514918"/>
            <a:ext cx="8229600" cy="1143000"/>
          </a:xfrm>
        </p:spPr>
        <p:txBody>
          <a:bodyPr>
            <a:noAutofit/>
          </a:bodyPr>
          <a:lstStyle/>
          <a:p>
            <a:r>
              <a:rPr lang="en-GB" sz="8800" dirty="0"/>
              <a:t>07970 338779</a:t>
            </a:r>
          </a:p>
        </p:txBody>
      </p:sp>
    </p:spTree>
    <p:extLst>
      <p:ext uri="{BB962C8B-B14F-4D97-AF65-F5344CB8AC3E}">
        <p14:creationId xmlns:p14="http://schemas.microsoft.com/office/powerpoint/2010/main" val="39967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B05D-7F02-4E77-B1C1-632782A8D29A}"/>
              </a:ext>
            </a:extLst>
          </p:cNvPr>
          <p:cNvSpPr>
            <a:spLocks noGrp="1"/>
          </p:cNvSpPr>
          <p:nvPr>
            <p:ph type="title"/>
          </p:nvPr>
        </p:nvSpPr>
        <p:spPr/>
        <p:txBody>
          <a:bodyPr/>
          <a:lstStyle/>
          <a:p>
            <a:r>
              <a:rPr lang="en-GB" dirty="0"/>
              <a:t>Peter Linford MA </a:t>
            </a:r>
            <a:r>
              <a:rPr lang="en-GB" dirty="0" err="1"/>
              <a:t>DipFD</a:t>
            </a:r>
            <a:endParaRPr lang="en-GB" dirty="0"/>
          </a:p>
        </p:txBody>
      </p:sp>
      <p:pic>
        <p:nvPicPr>
          <p:cNvPr id="6" name="Content Placeholder 5">
            <a:extLst>
              <a:ext uri="{FF2B5EF4-FFF2-40B4-BE49-F238E27FC236}">
                <a16:creationId xmlns:a16="http://schemas.microsoft.com/office/drawing/2014/main" id="{CE90B2B7-6E0D-4CA9-921F-7EF209E7CF37}"/>
              </a:ext>
            </a:extLst>
          </p:cNvPr>
          <p:cNvPicPr>
            <a:picLocks noGrp="1" noChangeAspect="1"/>
          </p:cNvPicPr>
          <p:nvPr>
            <p:ph sz="half" idx="1"/>
          </p:nvPr>
        </p:nvPicPr>
        <p:blipFill>
          <a:blip r:embed="rId2"/>
          <a:srcRect/>
          <a:stretch/>
        </p:blipFill>
        <p:spPr>
          <a:xfrm>
            <a:off x="457200" y="2023110"/>
            <a:ext cx="3953004" cy="3224537"/>
          </a:xfrm>
        </p:spPr>
      </p:pic>
      <p:sp>
        <p:nvSpPr>
          <p:cNvPr id="4" name="Content Placeholder 3">
            <a:extLst>
              <a:ext uri="{FF2B5EF4-FFF2-40B4-BE49-F238E27FC236}">
                <a16:creationId xmlns:a16="http://schemas.microsoft.com/office/drawing/2014/main" id="{5AB1024E-6B2D-4B12-B895-50AE54C3DCB9}"/>
              </a:ext>
            </a:extLst>
          </p:cNvPr>
          <p:cNvSpPr>
            <a:spLocks noGrp="1"/>
          </p:cNvSpPr>
          <p:nvPr>
            <p:ph sz="half" idx="2"/>
          </p:nvPr>
        </p:nvSpPr>
        <p:spPr>
          <a:xfrm>
            <a:off x="4648200" y="1600201"/>
            <a:ext cx="4038600" cy="4206240"/>
          </a:xfrm>
        </p:spPr>
        <p:txBody>
          <a:bodyPr>
            <a:normAutofit fontScale="62500" lnSpcReduction="20000"/>
          </a:bodyPr>
          <a:lstStyle/>
          <a:p>
            <a:r>
              <a:rPr lang="en-GB" dirty="0"/>
              <a:t>Chauffer/Bearer</a:t>
            </a:r>
          </a:p>
          <a:p>
            <a:pPr>
              <a:buNone/>
            </a:pPr>
            <a:r>
              <a:rPr lang="en-GB" dirty="0"/>
              <a:t>	Lancaster &amp; Morecambe Coop</a:t>
            </a:r>
          </a:p>
          <a:p>
            <a:pPr>
              <a:buNone/>
            </a:pPr>
            <a:r>
              <a:rPr lang="en-GB" dirty="0"/>
              <a:t>	1995-1998</a:t>
            </a:r>
          </a:p>
          <a:p>
            <a:r>
              <a:rPr lang="en-GB" dirty="0"/>
              <a:t>Trainee Funeral Director</a:t>
            </a:r>
          </a:p>
          <a:p>
            <a:pPr>
              <a:buNone/>
            </a:pPr>
            <a:r>
              <a:rPr lang="en-GB" dirty="0"/>
              <a:t>	Heritage &amp; Sons, Winslow</a:t>
            </a:r>
          </a:p>
          <a:p>
            <a:pPr>
              <a:buNone/>
            </a:pPr>
            <a:r>
              <a:rPr lang="en-GB" dirty="0"/>
              <a:t>	1999-2003</a:t>
            </a:r>
          </a:p>
          <a:p>
            <a:r>
              <a:rPr lang="en-GB" dirty="0"/>
              <a:t>Funeral Director</a:t>
            </a:r>
          </a:p>
          <a:p>
            <a:pPr>
              <a:buNone/>
            </a:pPr>
            <a:r>
              <a:rPr lang="en-GB" dirty="0"/>
              <a:t>	Heritage &amp; Sons, Aylesbury</a:t>
            </a:r>
          </a:p>
          <a:p>
            <a:pPr>
              <a:buNone/>
            </a:pPr>
            <a:r>
              <a:rPr lang="en-GB" dirty="0"/>
              <a:t>	2003-2013</a:t>
            </a:r>
          </a:p>
          <a:p>
            <a:r>
              <a:rPr lang="en-GB" dirty="0"/>
              <a:t>Funeral Director</a:t>
            </a:r>
          </a:p>
          <a:p>
            <a:pPr>
              <a:buNone/>
            </a:pPr>
            <a:r>
              <a:rPr lang="en-GB" dirty="0"/>
              <a:t>	Heritage &amp; Sons, Wendover</a:t>
            </a:r>
          </a:p>
          <a:p>
            <a:pPr>
              <a:buNone/>
            </a:pPr>
            <a:r>
              <a:rPr lang="en-GB" dirty="0"/>
              <a:t>	2013-2017</a:t>
            </a:r>
          </a:p>
          <a:p>
            <a:r>
              <a:rPr lang="en-GB" dirty="0"/>
              <a:t>Head of Training</a:t>
            </a:r>
          </a:p>
          <a:p>
            <a:pPr>
              <a:buNone/>
            </a:pPr>
            <a:r>
              <a:rPr lang="en-GB" dirty="0"/>
              <a:t>	CPJ Field &amp; Co. Ltd.</a:t>
            </a:r>
          </a:p>
          <a:p>
            <a:pPr>
              <a:buNone/>
            </a:pPr>
            <a:r>
              <a:rPr lang="en-GB" dirty="0"/>
              <a:t>	from 2013</a:t>
            </a:r>
          </a:p>
        </p:txBody>
      </p:sp>
    </p:spTree>
    <p:extLst>
      <p:ext uri="{BB962C8B-B14F-4D97-AF65-F5344CB8AC3E}">
        <p14:creationId xmlns:p14="http://schemas.microsoft.com/office/powerpoint/2010/main" val="29800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fade">
                                      <p:cBhvr>
                                        <p:cTn id="45" dur="500"/>
                                        <p:tgtEl>
                                          <p:spTgt spid="4">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animEffect transition="in" filter="fade">
                                      <p:cBhvr>
                                        <p:cTn id="48" dur="500"/>
                                        <p:tgtEl>
                                          <p:spTgt spid="4">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Effect transition="in" filter="fade">
                                      <p:cBhvr>
                                        <p:cTn id="51" dur="500"/>
                                        <p:tgtEl>
                                          <p:spTgt spid="4">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14" end="14"/>
                                            </p:txEl>
                                          </p:spTgt>
                                        </p:tgtEl>
                                        <p:attrNameLst>
                                          <p:attrName>style.visibility</p:attrName>
                                        </p:attrNameLst>
                                      </p:cBhvr>
                                      <p:to>
                                        <p:strVal val="visible"/>
                                      </p:to>
                                    </p:set>
                                    <p:animEffect transition="in" filter="fade">
                                      <p:cBhvr>
                                        <p:cTn id="54"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3406-752E-44F2-B8ED-0CD8B865F293}"/>
              </a:ext>
            </a:extLst>
          </p:cNvPr>
          <p:cNvSpPr>
            <a:spLocks noGrp="1"/>
          </p:cNvSpPr>
          <p:nvPr>
            <p:ph type="title"/>
          </p:nvPr>
        </p:nvSpPr>
        <p:spPr/>
        <p:txBody>
          <a:bodyPr>
            <a:normAutofit/>
          </a:bodyPr>
          <a:lstStyle/>
          <a:p>
            <a:r>
              <a:rPr lang="en-GB" sz="6000" dirty="0"/>
              <a:t>How to contact me</a:t>
            </a:r>
          </a:p>
        </p:txBody>
      </p:sp>
      <p:sp>
        <p:nvSpPr>
          <p:cNvPr id="3" name="Content Placeholder 2">
            <a:extLst>
              <a:ext uri="{FF2B5EF4-FFF2-40B4-BE49-F238E27FC236}">
                <a16:creationId xmlns:a16="http://schemas.microsoft.com/office/drawing/2014/main" id="{D6E47DFF-F0A9-4AA1-BEA6-9CC457F3ABBA}"/>
              </a:ext>
            </a:extLst>
          </p:cNvPr>
          <p:cNvSpPr>
            <a:spLocks noGrp="1"/>
          </p:cNvSpPr>
          <p:nvPr>
            <p:ph idx="1"/>
          </p:nvPr>
        </p:nvSpPr>
        <p:spPr>
          <a:xfrm>
            <a:off x="457200" y="1440180"/>
            <a:ext cx="8229600" cy="5143181"/>
          </a:xfrm>
        </p:spPr>
        <p:txBody>
          <a:bodyPr>
            <a:noAutofit/>
          </a:bodyPr>
          <a:lstStyle/>
          <a:p>
            <a:pPr marL="0" indent="0">
              <a:buNone/>
            </a:pPr>
            <a:r>
              <a:rPr lang="en-GB" sz="2400" dirty="0"/>
              <a:t>Email:</a:t>
            </a:r>
          </a:p>
          <a:p>
            <a:pPr marL="0" indent="0">
              <a:buNone/>
            </a:pPr>
            <a:r>
              <a:rPr lang="en-GB" sz="2400" dirty="0">
                <a:hlinkClick r:id="rId2"/>
              </a:rPr>
              <a:t>peter.linford@cpjfield.co.uk</a:t>
            </a:r>
            <a:endParaRPr lang="en-GB" sz="2400" dirty="0"/>
          </a:p>
          <a:p>
            <a:pPr marL="0" indent="0">
              <a:buNone/>
            </a:pPr>
            <a:endParaRPr lang="en-GB" sz="2400" dirty="0"/>
          </a:p>
          <a:p>
            <a:pPr marL="0" indent="0">
              <a:buNone/>
            </a:pPr>
            <a:r>
              <a:rPr lang="en-GB" sz="2400" dirty="0"/>
              <a:t>Phone:</a:t>
            </a:r>
          </a:p>
          <a:p>
            <a:pPr marL="0" indent="0">
              <a:buNone/>
            </a:pPr>
            <a:r>
              <a:rPr lang="en-GB" sz="2400" dirty="0"/>
              <a:t>01296 326113</a:t>
            </a:r>
          </a:p>
          <a:p>
            <a:pPr marL="0" indent="0">
              <a:buNone/>
            </a:pPr>
            <a:endParaRPr lang="en-GB" sz="2400" dirty="0"/>
          </a:p>
          <a:p>
            <a:pPr marL="0" indent="0">
              <a:buNone/>
            </a:pPr>
            <a:r>
              <a:rPr lang="en-GB" sz="2400" dirty="0"/>
              <a:t>Mobile/WhatsApp:</a:t>
            </a:r>
          </a:p>
          <a:p>
            <a:pPr marL="0" indent="0">
              <a:buNone/>
            </a:pPr>
            <a:r>
              <a:rPr lang="en-GB" sz="2400" dirty="0"/>
              <a:t>07970 338779</a:t>
            </a:r>
          </a:p>
          <a:p>
            <a:pPr marL="0" indent="0">
              <a:buNone/>
            </a:pPr>
            <a:endParaRPr lang="en-GB" sz="2400" dirty="0"/>
          </a:p>
          <a:p>
            <a:pPr marL="0" indent="0">
              <a:buNone/>
            </a:pPr>
            <a:r>
              <a:rPr lang="en-GB" sz="2400" dirty="0"/>
              <a:t>			Skype:</a:t>
            </a:r>
          </a:p>
          <a:p>
            <a:pPr marL="0" indent="0">
              <a:buNone/>
            </a:pPr>
            <a:r>
              <a:rPr lang="en-GB" sz="2400" dirty="0"/>
              <a:t>			</a:t>
            </a:r>
            <a:r>
              <a:rPr lang="en-GB" sz="2400" dirty="0" err="1"/>
              <a:t>ttfc.peter.linford</a:t>
            </a:r>
            <a:endParaRPr lang="en-GB" sz="2400" dirty="0"/>
          </a:p>
        </p:txBody>
      </p:sp>
    </p:spTree>
    <p:extLst>
      <p:ext uri="{BB962C8B-B14F-4D97-AF65-F5344CB8AC3E}">
        <p14:creationId xmlns:p14="http://schemas.microsoft.com/office/powerpoint/2010/main" val="101320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68BCB0-2693-44F2-AF8A-94C45BB63B0B}"/>
              </a:ext>
            </a:extLst>
          </p:cNvPr>
          <p:cNvPicPr>
            <a:picLocks noChangeAspect="1"/>
          </p:cNvPicPr>
          <p:nvPr/>
        </p:nvPicPr>
        <p:blipFill>
          <a:blip r:embed="rId2"/>
          <a:stretch>
            <a:fillRect/>
          </a:stretch>
        </p:blipFill>
        <p:spPr>
          <a:xfrm>
            <a:off x="1177290" y="1276997"/>
            <a:ext cx="6789420" cy="4304006"/>
          </a:xfrm>
          <a:prstGeom prst="rect">
            <a:avLst/>
          </a:prstGeom>
        </p:spPr>
      </p:pic>
    </p:spTree>
    <p:extLst>
      <p:ext uri="{BB962C8B-B14F-4D97-AF65-F5344CB8AC3E}">
        <p14:creationId xmlns:p14="http://schemas.microsoft.com/office/powerpoint/2010/main" val="95032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E2DB-C5AC-4781-A68A-B3CC57FA37AD}"/>
              </a:ext>
            </a:extLst>
          </p:cNvPr>
          <p:cNvSpPr>
            <a:spLocks noGrp="1"/>
          </p:cNvSpPr>
          <p:nvPr>
            <p:ph type="title"/>
          </p:nvPr>
        </p:nvSpPr>
        <p:spPr>
          <a:xfrm>
            <a:off x="457200" y="148908"/>
            <a:ext cx="8229600" cy="1143000"/>
          </a:xfrm>
        </p:spPr>
        <p:txBody>
          <a:bodyPr>
            <a:normAutofit/>
          </a:bodyPr>
          <a:lstStyle/>
          <a:p>
            <a:r>
              <a:rPr lang="en-GB" sz="4800" dirty="0"/>
              <a:t>Course Outline</a:t>
            </a:r>
          </a:p>
        </p:txBody>
      </p:sp>
      <p:sp>
        <p:nvSpPr>
          <p:cNvPr id="3" name="Content Placeholder 2">
            <a:extLst>
              <a:ext uri="{FF2B5EF4-FFF2-40B4-BE49-F238E27FC236}">
                <a16:creationId xmlns:a16="http://schemas.microsoft.com/office/drawing/2014/main" id="{B419527B-AAE2-4E97-B108-F36CDFEEB166}"/>
              </a:ext>
            </a:extLst>
          </p:cNvPr>
          <p:cNvSpPr>
            <a:spLocks noGrp="1"/>
          </p:cNvSpPr>
          <p:nvPr>
            <p:ph idx="1"/>
          </p:nvPr>
        </p:nvSpPr>
        <p:spPr>
          <a:xfrm>
            <a:off x="205740" y="1348740"/>
            <a:ext cx="8835390" cy="4525963"/>
          </a:xfrm>
        </p:spPr>
        <p:txBody>
          <a:bodyPr>
            <a:normAutofit lnSpcReduction="10000"/>
          </a:bodyPr>
          <a:lstStyle/>
          <a:p>
            <a:pPr marL="0" indent="0" fontAlgn="auto">
              <a:spcAft>
                <a:spcPts val="0"/>
              </a:spcAft>
              <a:defRPr/>
            </a:pPr>
            <a:r>
              <a:rPr lang="en-GB" dirty="0"/>
              <a:t> 14 Units across 5 Modules</a:t>
            </a:r>
          </a:p>
          <a:p>
            <a:pPr marL="400050" lvl="1" indent="0">
              <a:defRPr/>
            </a:pPr>
            <a:r>
              <a:rPr lang="en-GB" dirty="0"/>
              <a:t> revision sessions and mock exams</a:t>
            </a:r>
          </a:p>
          <a:p>
            <a:pPr marL="0" indent="0" fontAlgn="auto">
              <a:spcAft>
                <a:spcPts val="0"/>
              </a:spcAft>
              <a:defRPr/>
            </a:pPr>
            <a:r>
              <a:rPr lang="en-GB" dirty="0"/>
              <a:t> 5 Individual Learning Reports </a:t>
            </a:r>
            <a:r>
              <a:rPr lang="en-GB" sz="2000" dirty="0"/>
              <a:t>(externally moderated)</a:t>
            </a:r>
          </a:p>
          <a:p>
            <a:pPr marL="0" indent="0" fontAlgn="auto">
              <a:spcAft>
                <a:spcPts val="0"/>
              </a:spcAft>
              <a:defRPr/>
            </a:pPr>
            <a:r>
              <a:rPr lang="en-GB" dirty="0"/>
              <a:t> 5 Reflective Logs </a:t>
            </a:r>
            <a:r>
              <a:rPr lang="en-GB" sz="2000" dirty="0"/>
              <a:t>(externally moderated)</a:t>
            </a:r>
          </a:p>
          <a:p>
            <a:pPr marL="0" indent="0" fontAlgn="auto">
              <a:spcAft>
                <a:spcPts val="0"/>
              </a:spcAft>
              <a:defRPr/>
            </a:pPr>
            <a:r>
              <a:rPr lang="en-GB" dirty="0"/>
              <a:t> Tutor-set assignments for each unit</a:t>
            </a:r>
          </a:p>
          <a:p>
            <a:pPr marL="400050" lvl="1" indent="0">
              <a:defRPr/>
            </a:pPr>
            <a:r>
              <a:rPr lang="en-GB" dirty="0"/>
              <a:t> marked online or by me </a:t>
            </a:r>
            <a:r>
              <a:rPr lang="en-GB" sz="2000" dirty="0"/>
              <a:t>(no moderation)</a:t>
            </a:r>
          </a:p>
          <a:p>
            <a:pPr marL="0" indent="0" fontAlgn="auto">
              <a:spcAft>
                <a:spcPts val="0"/>
              </a:spcAft>
              <a:defRPr/>
            </a:pPr>
            <a:r>
              <a:rPr lang="en-GB" dirty="0"/>
              <a:t> A final written exam </a:t>
            </a:r>
            <a:r>
              <a:rPr lang="en-GB" sz="2000" dirty="0"/>
              <a:t>(1½ hrs)</a:t>
            </a:r>
          </a:p>
          <a:p>
            <a:pPr marL="0" indent="0" fontAlgn="auto">
              <a:spcAft>
                <a:spcPts val="0"/>
              </a:spcAft>
              <a:defRPr/>
            </a:pPr>
            <a:r>
              <a:rPr lang="en-GB" dirty="0"/>
              <a:t> A final oral exam </a:t>
            </a:r>
            <a:r>
              <a:rPr lang="en-GB" sz="2000" dirty="0"/>
              <a:t>(1¼ hrs)</a:t>
            </a:r>
          </a:p>
          <a:p>
            <a:endParaRPr lang="en-GB" dirty="0"/>
          </a:p>
        </p:txBody>
      </p:sp>
    </p:spTree>
    <p:extLst>
      <p:ext uri="{BB962C8B-B14F-4D97-AF65-F5344CB8AC3E}">
        <p14:creationId xmlns:p14="http://schemas.microsoft.com/office/powerpoint/2010/main" val="13997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C19E-2773-4CC1-9787-7CBB13B1C4EB}"/>
              </a:ext>
            </a:extLst>
          </p:cNvPr>
          <p:cNvSpPr>
            <a:spLocks noGrp="1"/>
          </p:cNvSpPr>
          <p:nvPr>
            <p:ph type="title"/>
          </p:nvPr>
        </p:nvSpPr>
        <p:spPr>
          <a:xfrm>
            <a:off x="217170" y="274638"/>
            <a:ext cx="8755380" cy="1143000"/>
          </a:xfrm>
        </p:spPr>
        <p:txBody>
          <a:bodyPr>
            <a:normAutofit/>
          </a:bodyPr>
          <a:lstStyle/>
          <a:p>
            <a:pPr algn="l"/>
            <a:r>
              <a:rPr lang="en-GB" sz="3000" dirty="0"/>
              <a:t>Module 1:</a:t>
            </a:r>
            <a:br>
              <a:rPr lang="en-GB" sz="3000" dirty="0"/>
            </a:br>
            <a:r>
              <a:rPr lang="en-GB" sz="3000" dirty="0"/>
              <a:t>Introduction to Funeral Arranging and Administration</a:t>
            </a:r>
          </a:p>
        </p:txBody>
      </p:sp>
      <p:sp>
        <p:nvSpPr>
          <p:cNvPr id="3" name="Content Placeholder 2">
            <a:extLst>
              <a:ext uri="{FF2B5EF4-FFF2-40B4-BE49-F238E27FC236}">
                <a16:creationId xmlns:a16="http://schemas.microsoft.com/office/drawing/2014/main" id="{8E35B0A9-CE78-4132-9538-813B3972188B}"/>
              </a:ext>
            </a:extLst>
          </p:cNvPr>
          <p:cNvSpPr>
            <a:spLocks noGrp="1"/>
          </p:cNvSpPr>
          <p:nvPr>
            <p:ph idx="1"/>
          </p:nvPr>
        </p:nvSpPr>
        <p:spPr/>
        <p:txBody>
          <a:bodyPr/>
          <a:lstStyle/>
          <a:p>
            <a:pPr>
              <a:spcAft>
                <a:spcPts val="1200"/>
              </a:spcAft>
            </a:pPr>
            <a:r>
              <a:rPr lang="en-GB" dirty="0"/>
              <a:t>Unit 1: Understanding Bereavement and Grief</a:t>
            </a:r>
          </a:p>
          <a:p>
            <a:pPr>
              <a:spcAft>
                <a:spcPts val="1200"/>
              </a:spcAft>
            </a:pPr>
            <a:r>
              <a:rPr lang="en-GB" dirty="0"/>
              <a:t>Unit 2: Client Care in the Funeral Service</a:t>
            </a:r>
          </a:p>
          <a:p>
            <a:pPr>
              <a:spcAft>
                <a:spcPts val="1200"/>
              </a:spcAft>
            </a:pPr>
            <a:r>
              <a:rPr lang="en-GB" dirty="0"/>
              <a:t>Unit 3: Communicating with clients within the funeral service</a:t>
            </a:r>
          </a:p>
          <a:p>
            <a:endParaRPr lang="en-GB" dirty="0"/>
          </a:p>
        </p:txBody>
      </p:sp>
    </p:spTree>
    <p:extLst>
      <p:ext uri="{BB962C8B-B14F-4D97-AF65-F5344CB8AC3E}">
        <p14:creationId xmlns:p14="http://schemas.microsoft.com/office/powerpoint/2010/main" val="198644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AA8A-4A37-46F2-82A9-20350BF2C960}"/>
              </a:ext>
            </a:extLst>
          </p:cNvPr>
          <p:cNvSpPr>
            <a:spLocks noGrp="1"/>
          </p:cNvSpPr>
          <p:nvPr>
            <p:ph type="title"/>
          </p:nvPr>
        </p:nvSpPr>
        <p:spPr>
          <a:xfrm>
            <a:off x="240030" y="274638"/>
            <a:ext cx="8743950" cy="1143000"/>
          </a:xfrm>
        </p:spPr>
        <p:txBody>
          <a:bodyPr>
            <a:noAutofit/>
          </a:bodyPr>
          <a:lstStyle/>
          <a:p>
            <a:pPr algn="l"/>
            <a:r>
              <a:rPr lang="en-GB" sz="3000" dirty="0"/>
              <a:t>Module 2:</a:t>
            </a:r>
            <a:br>
              <a:rPr lang="en-GB" sz="3000" dirty="0"/>
            </a:br>
            <a:r>
              <a:rPr lang="en-GB" sz="2800" dirty="0"/>
              <a:t>First Call, including Care and Presentation of the Deceased</a:t>
            </a:r>
          </a:p>
        </p:txBody>
      </p:sp>
      <p:sp>
        <p:nvSpPr>
          <p:cNvPr id="3" name="Content Placeholder 2">
            <a:extLst>
              <a:ext uri="{FF2B5EF4-FFF2-40B4-BE49-F238E27FC236}">
                <a16:creationId xmlns:a16="http://schemas.microsoft.com/office/drawing/2014/main" id="{CF4E3150-9F05-4166-9534-8A27CF42A6F8}"/>
              </a:ext>
            </a:extLst>
          </p:cNvPr>
          <p:cNvSpPr>
            <a:spLocks noGrp="1"/>
          </p:cNvSpPr>
          <p:nvPr>
            <p:ph idx="1"/>
          </p:nvPr>
        </p:nvSpPr>
        <p:spPr/>
        <p:txBody>
          <a:bodyPr/>
          <a:lstStyle/>
          <a:p>
            <a:pPr>
              <a:spcAft>
                <a:spcPts val="1200"/>
              </a:spcAft>
            </a:pPr>
            <a:r>
              <a:rPr lang="en-GB" dirty="0"/>
              <a:t>Unit 4: Responding to the initial notification of death</a:t>
            </a:r>
          </a:p>
          <a:p>
            <a:r>
              <a:rPr lang="en-GB" dirty="0"/>
              <a:t>Unit 5: Care and Presentation of the Deceased</a:t>
            </a:r>
          </a:p>
          <a:p>
            <a:endParaRPr lang="en-GB" dirty="0"/>
          </a:p>
        </p:txBody>
      </p:sp>
    </p:spTree>
    <p:extLst>
      <p:ext uri="{BB962C8B-B14F-4D97-AF65-F5344CB8AC3E}">
        <p14:creationId xmlns:p14="http://schemas.microsoft.com/office/powerpoint/2010/main" val="3136176758"/>
      </p:ext>
    </p:extLst>
  </p:cSld>
  <p:clrMapOvr>
    <a:masterClrMapping/>
  </p:clrMapOvr>
</p:sld>
</file>

<file path=ppt/theme/theme1.xml><?xml version="1.0" encoding="utf-8"?>
<a:theme xmlns:a="http://schemas.openxmlformats.org/drawingml/2006/main" name="CPJ">
  <a:themeElements>
    <a:clrScheme name="Custom 10">
      <a:dk1>
        <a:srgbClr val="747477"/>
      </a:dk1>
      <a:lt1>
        <a:sysClr val="window" lastClr="FFFFFF"/>
      </a:lt1>
      <a:dk2>
        <a:srgbClr val="4E1F74"/>
      </a:dk2>
      <a:lt2>
        <a:srgbClr val="92CFCC"/>
      </a:lt2>
      <a:accent1>
        <a:srgbClr val="BFABD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CPJ_2</Template>
  <TotalTime>232</TotalTime>
  <Words>1062</Words>
  <Application>Microsoft Office PowerPoint</Application>
  <PresentationFormat>On-screen Show (4:3)</PresentationFormat>
  <Paragraphs>132</Paragraphs>
  <Slides>25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Bembo</vt:lpstr>
      <vt:lpstr>Calibri</vt:lpstr>
      <vt:lpstr>Calibri Light</vt:lpstr>
      <vt:lpstr>GillSans</vt:lpstr>
      <vt:lpstr>GillSans Light</vt:lpstr>
      <vt:lpstr>CPJ</vt:lpstr>
      <vt:lpstr>1_Custom Design</vt:lpstr>
      <vt:lpstr>Custom Design</vt:lpstr>
      <vt:lpstr>Diploma in Funeral Arranging and Administration</vt:lpstr>
      <vt:lpstr>Welcome to the course!</vt:lpstr>
      <vt:lpstr>07970 338779</vt:lpstr>
      <vt:lpstr>Peter Linford MA DipFD</vt:lpstr>
      <vt:lpstr>How to contact me</vt:lpstr>
      <vt:lpstr>PowerPoint Presentation</vt:lpstr>
      <vt:lpstr>Course Outline</vt:lpstr>
      <vt:lpstr>Module 1: Introduction to Funeral Arranging and Administration</vt:lpstr>
      <vt:lpstr>Module 2: First Call, including Care and Presentation of the Deceased</vt:lpstr>
      <vt:lpstr>Module 3: Legislation</vt:lpstr>
      <vt:lpstr>Module 4: Arranging the Funeral</vt:lpstr>
      <vt:lpstr>Module 5: Finance</vt:lpstr>
      <vt:lpstr>Work after each of the 15 units</vt:lpstr>
      <vt:lpstr>Coursework for each Module</vt:lpstr>
      <vt:lpstr>Marking scheme</vt:lpstr>
      <vt:lpstr>Report 1</vt:lpstr>
      <vt:lpstr>Report 5</vt:lpstr>
      <vt:lpstr>Report 2</vt:lpstr>
      <vt:lpstr>Report 3</vt:lpstr>
      <vt:lpstr>Report 4</vt:lpstr>
      <vt:lpstr>PowerPoint Presentation</vt:lpstr>
      <vt:lpstr>Methods of reflection: Kolb</vt:lpstr>
      <vt:lpstr>Methods of reflection: Gibbs</vt:lpstr>
      <vt:lpstr>Methods of reflection: Dewey</vt:lpstr>
      <vt:lpstr>PLAGIARISM</vt:lpstr>
    </vt:vector>
  </TitlesOfParts>
  <Company>Jane Hilder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Linford</dc:creator>
  <cp:lastModifiedBy>Peter Linford</cp:lastModifiedBy>
  <cp:revision>27</cp:revision>
  <dcterms:created xsi:type="dcterms:W3CDTF">2020-04-13T18:59:01Z</dcterms:created>
  <dcterms:modified xsi:type="dcterms:W3CDTF">2020-04-14T07:08:45Z</dcterms:modified>
</cp:coreProperties>
</file>