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CE2-A758-42D7-9172-CDE21B43D7F2}" type="datetimeFigureOut">
              <a:rPr lang="en-GB" smtClean="0"/>
              <a:pPr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2238-76F4-4A4F-A594-F96D26BD9F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CE2-A758-42D7-9172-CDE21B43D7F2}" type="datetimeFigureOut">
              <a:rPr lang="en-GB" smtClean="0"/>
              <a:pPr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2238-76F4-4A4F-A594-F96D26BD9F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CE2-A758-42D7-9172-CDE21B43D7F2}" type="datetimeFigureOut">
              <a:rPr lang="en-GB" smtClean="0"/>
              <a:pPr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2238-76F4-4A4F-A594-F96D26BD9F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CE2-A758-42D7-9172-CDE21B43D7F2}" type="datetimeFigureOut">
              <a:rPr lang="en-GB" smtClean="0"/>
              <a:pPr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2238-76F4-4A4F-A594-F96D26BD9F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CE2-A758-42D7-9172-CDE21B43D7F2}" type="datetimeFigureOut">
              <a:rPr lang="en-GB" smtClean="0"/>
              <a:pPr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2238-76F4-4A4F-A594-F96D26BD9F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CE2-A758-42D7-9172-CDE21B43D7F2}" type="datetimeFigureOut">
              <a:rPr lang="en-GB" smtClean="0"/>
              <a:pPr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2238-76F4-4A4F-A594-F96D26BD9F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CE2-A758-42D7-9172-CDE21B43D7F2}" type="datetimeFigureOut">
              <a:rPr lang="en-GB" smtClean="0"/>
              <a:pPr/>
              <a:t>02/09/2013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2238-76F4-4A4F-A594-F96D26BD9F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CE2-A758-42D7-9172-CDE21B43D7F2}" type="datetimeFigureOut">
              <a:rPr lang="en-GB" smtClean="0"/>
              <a:pPr/>
              <a:t>02/09/2013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2238-76F4-4A4F-A594-F96D26BD9F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CE2-A758-42D7-9172-CDE21B43D7F2}" type="datetimeFigureOut">
              <a:rPr lang="en-GB" smtClean="0"/>
              <a:pPr/>
              <a:t>02/09/2013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2238-76F4-4A4F-A594-F96D26BD9F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CE2-A758-42D7-9172-CDE21B43D7F2}" type="datetimeFigureOut">
              <a:rPr lang="en-GB" smtClean="0"/>
              <a:pPr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2238-76F4-4A4F-A594-F96D26BD9F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CE2-A758-42D7-9172-CDE21B43D7F2}" type="datetimeFigureOut">
              <a:rPr lang="en-GB" smtClean="0"/>
              <a:pPr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2238-76F4-4A4F-A594-F96D26BD9F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4CE2-A758-42D7-9172-CDE21B43D7F2}" type="datetimeFigureOut">
              <a:rPr lang="en-GB" smtClean="0"/>
              <a:pPr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E2238-76F4-4A4F-A594-F96D26BD9F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REFLECTIVE LOG (RL)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</a:t>
            </a:r>
            <a:r>
              <a:rPr lang="en-GB" dirty="0" smtClean="0"/>
              <a:t>FAA </a:t>
            </a:r>
            <a:r>
              <a:rPr lang="en-GB" dirty="0" smtClean="0"/>
              <a:t>Course</a:t>
            </a:r>
          </a:p>
          <a:p>
            <a:r>
              <a:rPr lang="en-GB" dirty="0" smtClean="0"/>
              <a:t>2013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Students </a:t>
            </a:r>
            <a:r>
              <a:rPr lang="en-GB" dirty="0"/>
              <a:t>should submit the </a:t>
            </a:r>
            <a:r>
              <a:rPr lang="en-GB" dirty="0" smtClean="0"/>
              <a:t>RL</a:t>
            </a:r>
          </a:p>
          <a:p>
            <a:pPr lvl="1"/>
            <a:r>
              <a:rPr lang="en-GB" dirty="0" smtClean="0"/>
              <a:t> </a:t>
            </a:r>
            <a:r>
              <a:rPr lang="en-GB" i="1" dirty="0"/>
              <a:t>following completion </a:t>
            </a:r>
            <a:r>
              <a:rPr lang="en-GB" i="1" dirty="0" smtClean="0"/>
              <a:t>of module </a:t>
            </a:r>
            <a:r>
              <a:rPr lang="en-GB" i="1" dirty="0"/>
              <a:t>they have been working </a:t>
            </a:r>
            <a:r>
              <a:rPr lang="en-GB" i="1" dirty="0" smtClean="0"/>
              <a:t>on</a:t>
            </a:r>
            <a:endParaRPr lang="en-GB" i="1" dirty="0"/>
          </a:p>
          <a:p>
            <a:pPr lvl="1"/>
            <a:r>
              <a:rPr lang="en-GB" i="1" dirty="0" smtClean="0"/>
              <a:t> by date </a:t>
            </a:r>
            <a:r>
              <a:rPr lang="en-GB" i="1" dirty="0"/>
              <a:t>stated on the course timetable.</a:t>
            </a:r>
          </a:p>
          <a:p>
            <a:r>
              <a:rPr lang="en-GB" dirty="0" smtClean="0"/>
              <a:t> </a:t>
            </a:r>
            <a:r>
              <a:rPr lang="en-GB" dirty="0"/>
              <a:t>Failure to adhere to deadlines does carry penalties.</a:t>
            </a:r>
          </a:p>
          <a:p>
            <a:r>
              <a:rPr lang="en-GB" dirty="0" smtClean="0"/>
              <a:t>Remember</a:t>
            </a:r>
            <a:r>
              <a:rPr lang="en-GB" dirty="0"/>
              <a:t>, each RL should be a true and accurate reflection of student progress</a:t>
            </a:r>
            <a:r>
              <a:rPr lang="en-GB" dirty="0" smtClean="0"/>
              <a:t>.</a:t>
            </a:r>
          </a:p>
          <a:p>
            <a:r>
              <a:rPr lang="en-GB" dirty="0" smtClean="0"/>
              <a:t> Use RL’s</a:t>
            </a:r>
          </a:p>
          <a:p>
            <a:pPr lvl="1"/>
            <a:r>
              <a:rPr lang="en-GB" i="1" dirty="0" smtClean="0"/>
              <a:t> </a:t>
            </a:r>
            <a:r>
              <a:rPr lang="en-GB" i="1" dirty="0"/>
              <a:t>to update and discuss </a:t>
            </a:r>
            <a:r>
              <a:rPr lang="en-GB" i="1" dirty="0" smtClean="0"/>
              <a:t>progress with your </a:t>
            </a:r>
            <a:r>
              <a:rPr lang="en-GB" i="1" dirty="0"/>
              <a:t>employer </a:t>
            </a:r>
            <a:endParaRPr lang="en-GB" i="1" dirty="0" smtClean="0"/>
          </a:p>
          <a:p>
            <a:pPr lvl="1"/>
            <a:r>
              <a:rPr lang="en-GB" i="1" dirty="0" smtClean="0"/>
              <a:t>to highlight </a:t>
            </a:r>
            <a:r>
              <a:rPr lang="en-GB" i="1" dirty="0"/>
              <a:t>any additional support or access to tasks required within the workplace.</a:t>
            </a:r>
          </a:p>
          <a:p>
            <a:r>
              <a:rPr lang="en-GB" dirty="0"/>
              <a:t>A</a:t>
            </a:r>
            <a:r>
              <a:rPr lang="en-GB" dirty="0" smtClean="0"/>
              <a:t>lways </a:t>
            </a:r>
            <a:r>
              <a:rPr lang="en-GB" dirty="0"/>
              <a:t>keep a copy of each RL for their own records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PURPOSE OF THE RL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To show able to relate theory to practice</a:t>
            </a:r>
          </a:p>
          <a:p>
            <a:r>
              <a:rPr lang="en-GB" dirty="0" smtClean="0"/>
              <a:t>Capture learning that is taking place</a:t>
            </a:r>
          </a:p>
          <a:p>
            <a:r>
              <a:rPr lang="en-GB" dirty="0" smtClean="0"/>
              <a:t>Reflect on:</a:t>
            </a:r>
          </a:p>
          <a:p>
            <a:pPr lvl="1"/>
            <a:r>
              <a:rPr lang="en-GB" dirty="0" smtClean="0"/>
              <a:t>What you already know that is relevant</a:t>
            </a:r>
          </a:p>
          <a:p>
            <a:pPr lvl="1"/>
            <a:r>
              <a:rPr lang="en-GB" dirty="0" smtClean="0"/>
              <a:t>How skills developing to improve practice</a:t>
            </a:r>
          </a:p>
          <a:p>
            <a:pPr lvl="1"/>
            <a:r>
              <a:rPr lang="en-GB" dirty="0" smtClean="0"/>
              <a:t>What can be done differently or more effectively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TRACKING PERSONAL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Use ‘real’ workplace examples</a:t>
            </a:r>
          </a:p>
          <a:p>
            <a:r>
              <a:rPr lang="en-GB" dirty="0"/>
              <a:t>A</a:t>
            </a:r>
            <a:r>
              <a:rPr lang="en-GB" dirty="0" smtClean="0"/>
              <a:t>im </a:t>
            </a:r>
            <a:r>
              <a:rPr lang="en-GB" dirty="0"/>
              <a:t>of the </a:t>
            </a:r>
            <a:r>
              <a:rPr lang="en-GB" dirty="0" smtClean="0"/>
              <a:t>Reflective Log: 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to encourage </a:t>
            </a:r>
            <a:r>
              <a:rPr lang="en-GB" dirty="0" smtClean="0"/>
              <a:t>self-reflection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to </a:t>
            </a:r>
            <a:r>
              <a:rPr lang="en-GB" dirty="0" smtClean="0"/>
              <a:t>demonstrate self-awareness </a:t>
            </a:r>
            <a:r>
              <a:rPr lang="en-GB" dirty="0"/>
              <a:t>that indicates honesty about </a:t>
            </a:r>
            <a:r>
              <a:rPr lang="en-GB" dirty="0" smtClean="0"/>
              <a:t>existing and new knowledge</a:t>
            </a:r>
          </a:p>
          <a:p>
            <a:pPr lvl="1"/>
            <a:r>
              <a:rPr lang="en-GB" dirty="0" smtClean="0"/>
              <a:t>Personal strengths </a:t>
            </a:r>
            <a:r>
              <a:rPr lang="en-GB" dirty="0"/>
              <a:t>and </a:t>
            </a:r>
            <a:r>
              <a:rPr lang="en-GB" dirty="0" smtClean="0"/>
              <a:t>areas for improvement</a:t>
            </a:r>
          </a:p>
          <a:p>
            <a:pPr lvl="1"/>
            <a:r>
              <a:rPr lang="en-GB" dirty="0" smtClean="0"/>
              <a:t>what </a:t>
            </a:r>
            <a:r>
              <a:rPr lang="en-GB" dirty="0"/>
              <a:t>skills they have or are </a:t>
            </a:r>
            <a:r>
              <a:rPr lang="en-GB" dirty="0" smtClean="0"/>
              <a:t>developing</a:t>
            </a:r>
            <a:endParaRPr lang="en-GB" dirty="0"/>
          </a:p>
          <a:p>
            <a:pPr lvl="1"/>
            <a:r>
              <a:rPr lang="en-GB" dirty="0"/>
              <a:t>consideration </a:t>
            </a:r>
            <a:r>
              <a:rPr lang="en-GB" dirty="0" smtClean="0"/>
              <a:t>of </a:t>
            </a:r>
            <a:r>
              <a:rPr lang="en-GB" dirty="0"/>
              <a:t>own thoughts and feelings of </a:t>
            </a:r>
            <a:r>
              <a:rPr lang="en-GB" dirty="0" smtClean="0"/>
              <a:t> </a:t>
            </a:r>
            <a:r>
              <a:rPr lang="en-GB" dirty="0"/>
              <a:t>overall progress, module by module.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SEQUENCE OF COMPLETION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5 Reflective Logs, one for each Module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Additional RL to be completed immediately after the Oral examination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EVIDENCE OF THEORY TO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Students need to:</a:t>
            </a:r>
          </a:p>
          <a:p>
            <a:r>
              <a:rPr lang="en-GB" dirty="0" smtClean="0"/>
              <a:t>Identify areas to be included in RL</a:t>
            </a:r>
          </a:p>
          <a:p>
            <a:r>
              <a:rPr lang="en-GB" dirty="0" smtClean="0"/>
              <a:t>Discuss with Tutor and Employer</a:t>
            </a:r>
          </a:p>
          <a:p>
            <a:r>
              <a:rPr lang="en-GB" dirty="0" smtClean="0"/>
              <a:t>Aim for 3 or 4 clear examples of how theory has been related to practice so learning has taken place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OF RLs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Good presentation of the Reflective Log is essential.</a:t>
            </a:r>
          </a:p>
          <a:p>
            <a:r>
              <a:rPr lang="en-GB" dirty="0"/>
              <a:t> The RL cover sheet must be completed and submitted.</a:t>
            </a:r>
          </a:p>
          <a:p>
            <a:r>
              <a:rPr lang="en-GB" dirty="0" smtClean="0"/>
              <a:t> </a:t>
            </a:r>
            <a:r>
              <a:rPr lang="en-GB" dirty="0"/>
              <a:t>Details of verification must be provided on the cover sheet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All reports must be typed/word </a:t>
            </a:r>
            <a:r>
              <a:rPr lang="en-GB" dirty="0" smtClean="0"/>
              <a:t>processed </a:t>
            </a:r>
            <a:r>
              <a:rPr lang="en-GB" dirty="0"/>
              <a:t>using a minimum &amp; maximum 12 font and 1.5 line spacing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OF RLs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heading of the RL should contain your name and student number along with the module </a:t>
            </a:r>
            <a:r>
              <a:rPr lang="en-GB" dirty="0" smtClean="0"/>
              <a:t>number and </a:t>
            </a:r>
            <a:r>
              <a:rPr lang="en-GB" dirty="0"/>
              <a:t>title.</a:t>
            </a:r>
          </a:p>
          <a:p>
            <a:r>
              <a:rPr lang="en-GB" dirty="0" smtClean="0"/>
              <a:t> </a:t>
            </a:r>
            <a:r>
              <a:rPr lang="en-GB" dirty="0"/>
              <a:t>All pages must be consecutively numbered.</a:t>
            </a:r>
          </a:p>
          <a:p>
            <a:r>
              <a:rPr lang="en-GB" dirty="0" smtClean="0"/>
              <a:t>Always </a:t>
            </a:r>
            <a:r>
              <a:rPr lang="en-GB" dirty="0"/>
              <a:t>observe the maximum word limits (500 words).</a:t>
            </a:r>
          </a:p>
          <a:p>
            <a:r>
              <a:rPr lang="en-GB" dirty="0" smtClean="0"/>
              <a:t> </a:t>
            </a:r>
            <a:r>
              <a:rPr lang="en-GB" dirty="0"/>
              <a:t>Students must state the word length at the end of the RL. Word counts that are significantly over </a:t>
            </a:r>
            <a:r>
              <a:rPr lang="en-GB" dirty="0" smtClean="0"/>
              <a:t>the limit </a:t>
            </a:r>
            <a:r>
              <a:rPr lang="en-GB" dirty="0"/>
              <a:t>may be marked down.</a:t>
            </a:r>
          </a:p>
          <a:p>
            <a:r>
              <a:rPr lang="en-GB" dirty="0" smtClean="0"/>
              <a:t>The </a:t>
            </a:r>
            <a:r>
              <a:rPr lang="en-GB" dirty="0"/>
              <a:t>RL must contain electronic signatures as confirmation of completion of own work, and should </a:t>
            </a:r>
            <a:r>
              <a:rPr lang="en-GB" dirty="0" smtClean="0"/>
              <a:t>be uploaded </a:t>
            </a:r>
            <a:r>
              <a:rPr lang="en-GB" dirty="0"/>
              <a:t>to </a:t>
            </a:r>
            <a:r>
              <a:rPr lang="en-GB" dirty="0" err="1"/>
              <a:t>Moodle</a:t>
            </a:r>
            <a:r>
              <a:rPr lang="en-GB" dirty="0"/>
              <a:t> within the dates and timescales agreed with you for submission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AND CONTENTS OF RL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RL </a:t>
            </a:r>
            <a:r>
              <a:rPr lang="en-GB" dirty="0"/>
              <a:t>must be written in the past tense.</a:t>
            </a:r>
          </a:p>
          <a:p>
            <a:r>
              <a:rPr lang="en-GB" dirty="0" smtClean="0"/>
              <a:t>Students </a:t>
            </a:r>
            <a:r>
              <a:rPr lang="en-GB" dirty="0"/>
              <a:t>should use headings (such as the suggested question areas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 </a:t>
            </a:r>
            <a:r>
              <a:rPr lang="en-GB" dirty="0"/>
              <a:t>Always </a:t>
            </a:r>
            <a:r>
              <a:rPr lang="en-GB" dirty="0" smtClean="0"/>
              <a:t>date </a:t>
            </a:r>
            <a:r>
              <a:rPr lang="en-GB" dirty="0"/>
              <a:t>entry </a:t>
            </a:r>
            <a:r>
              <a:rPr lang="en-GB" dirty="0" smtClean="0"/>
              <a:t>in </a:t>
            </a:r>
            <a:r>
              <a:rPr lang="en-GB" dirty="0"/>
              <a:t>RL.</a:t>
            </a:r>
          </a:p>
          <a:p>
            <a:r>
              <a:rPr lang="en-GB" dirty="0" smtClean="0"/>
              <a:t> </a:t>
            </a:r>
            <a:r>
              <a:rPr lang="en-GB" dirty="0"/>
              <a:t>If abbreviations such as (DWP, Cert.) are used</a:t>
            </a:r>
            <a:r>
              <a:rPr lang="en-GB" dirty="0" smtClean="0"/>
              <a:t>, </a:t>
            </a:r>
            <a:r>
              <a:rPr lang="en-GB" dirty="0"/>
              <a:t>always use the full title first</a:t>
            </a:r>
            <a:r>
              <a:rPr lang="en-GB" dirty="0" smtClean="0"/>
              <a:t>, then abbreviation </a:t>
            </a:r>
            <a:r>
              <a:rPr lang="en-GB" dirty="0"/>
              <a:t>in </a:t>
            </a:r>
            <a:r>
              <a:rPr lang="en-GB" dirty="0" smtClean="0"/>
              <a:t>parenthesis</a:t>
            </a:r>
          </a:p>
          <a:p>
            <a:r>
              <a:rPr lang="en-GB" dirty="0" smtClean="0"/>
              <a:t> </a:t>
            </a:r>
            <a:r>
              <a:rPr lang="en-GB" dirty="0"/>
              <a:t>use </a:t>
            </a:r>
            <a:r>
              <a:rPr lang="en-GB" dirty="0" smtClean="0"/>
              <a:t> </a:t>
            </a:r>
            <a:r>
              <a:rPr lang="en-GB" dirty="0"/>
              <a:t>full title of certificates. For example, “Coroner’s Order for Burial (</a:t>
            </a:r>
            <a:r>
              <a:rPr lang="en-GB" dirty="0" smtClean="0"/>
              <a:t>Form 101)”.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STRUCTURE AND CONTENTS OF RL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Confidential </a:t>
            </a:r>
            <a:r>
              <a:rPr lang="en-GB" dirty="0"/>
              <a:t>information that can be traced to a client should not be disclosed in the RL’s.</a:t>
            </a:r>
          </a:p>
          <a:p>
            <a:r>
              <a:rPr lang="en-GB" dirty="0" smtClean="0"/>
              <a:t>Always </a:t>
            </a:r>
            <a:r>
              <a:rPr lang="en-GB" dirty="0"/>
              <a:t>check spelling and grammar before submitting and uploading </a:t>
            </a:r>
            <a:r>
              <a:rPr lang="en-GB" dirty="0" smtClean="0"/>
              <a:t>work </a:t>
            </a:r>
            <a:r>
              <a:rPr lang="en-GB" dirty="0"/>
              <a:t>to </a:t>
            </a:r>
            <a:r>
              <a:rPr lang="en-GB" dirty="0" err="1"/>
              <a:t>Moodle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527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REFLECTIVE LOG (RL)</vt:lpstr>
      <vt:lpstr>THE PURPOSE OF THE RL</vt:lpstr>
      <vt:lpstr>TRACKING PERSONAL PROGRESS</vt:lpstr>
      <vt:lpstr>SEQUENCE OF COMPLETION</vt:lpstr>
      <vt:lpstr>EVIDENCE OF THEORY TO PRACTICE</vt:lpstr>
      <vt:lpstr>PRESENTATION OF RLs</vt:lpstr>
      <vt:lpstr>PRESENTATION OF RLs cont.</vt:lpstr>
      <vt:lpstr>STRUCTURE AND CONTENTS OF RL</vt:lpstr>
      <vt:lpstr>STRUCTURE AND CONTENTS OF RL cont.</vt:lpstr>
      <vt:lpstr>OTHER POINTS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Reflective Logs</dc:title>
  <dc:creator>Hilary Elizabeth Clark</dc:creator>
  <cp:lastModifiedBy>Hilary Elizabeth Clark</cp:lastModifiedBy>
  <cp:revision>9</cp:revision>
  <dcterms:created xsi:type="dcterms:W3CDTF">2012-07-15T11:24:34Z</dcterms:created>
  <dcterms:modified xsi:type="dcterms:W3CDTF">2013-09-02T19:35:23Z</dcterms:modified>
</cp:coreProperties>
</file>