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56" r:id="rId2"/>
    <p:sldId id="323" r:id="rId3"/>
    <p:sldId id="313" r:id="rId4"/>
    <p:sldId id="314" r:id="rId5"/>
    <p:sldId id="315" r:id="rId6"/>
    <p:sldId id="316" r:id="rId7"/>
    <p:sldId id="324" r:id="rId8"/>
    <p:sldId id="326" r:id="rId9"/>
    <p:sldId id="303" r:id="rId10"/>
    <p:sldId id="294" r:id="rId11"/>
    <p:sldId id="295" r:id="rId12"/>
    <p:sldId id="296" r:id="rId13"/>
    <p:sldId id="297" r:id="rId14"/>
    <p:sldId id="298" r:id="rId15"/>
    <p:sldId id="299" r:id="rId16"/>
    <p:sldId id="290" r:id="rId17"/>
    <p:sldId id="302" r:id="rId18"/>
    <p:sldId id="301" r:id="rId19"/>
    <p:sldId id="293" r:id="rId20"/>
    <p:sldId id="292" r:id="rId21"/>
    <p:sldId id="310" r:id="rId22"/>
    <p:sldId id="311" r:id="rId23"/>
    <p:sldId id="312" r:id="rId24"/>
    <p:sldId id="291" r:id="rId25"/>
    <p:sldId id="319" r:id="rId26"/>
    <p:sldId id="321" r:id="rId27"/>
    <p:sldId id="304" r:id="rId28"/>
    <p:sldId id="305" r:id="rId29"/>
    <p:sldId id="306" r:id="rId30"/>
    <p:sldId id="307" r:id="rId31"/>
    <p:sldId id="308" r:id="rId32"/>
    <p:sldId id="309" r:id="rId33"/>
    <p:sldId id="318" r:id="rId34"/>
    <p:sldId id="300" r:id="rId35"/>
    <p:sldId id="320" r:id="rId36"/>
    <p:sldId id="322" r:id="rId37"/>
    <p:sldId id="317" r:id="rId38"/>
    <p:sldId id="325" r:id="rId39"/>
    <p:sldId id="289" r:id="rId4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442359"/>
    <a:srgbClr val="56D6C9"/>
    <a:srgbClr val="BF93CC"/>
    <a:srgbClr val="C8BC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428A26A-FE5E-43B4-8FF2-A61C6D616686}" type="datetimeFigureOut">
              <a:rPr lang="en-GB" smtClean="0"/>
              <a:pPr/>
              <a:t>26/07/2019</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26E566F-83BA-4B05-A00A-8B005EE09AE4}" type="slidenum">
              <a:rPr lang="en-GB" smtClean="0"/>
              <a:pPr/>
              <a:t>‹#›</a:t>
            </a:fld>
            <a:endParaRPr lang="en-GB"/>
          </a:p>
        </p:txBody>
      </p:sp>
    </p:spTree>
    <p:extLst>
      <p:ext uri="{BB962C8B-B14F-4D97-AF65-F5344CB8AC3E}">
        <p14:creationId xmlns:p14="http://schemas.microsoft.com/office/powerpoint/2010/main" xmlns="" val="2323167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79388" y="188913"/>
            <a:ext cx="8785225" cy="6480175"/>
          </a:xfrm>
          <a:prstGeom prst="rect">
            <a:avLst/>
          </a:prstGeom>
          <a:solidFill>
            <a:srgbClr val="442359"/>
          </a:solidFill>
          <a:ln>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4" descr="C.P.J. Field and Co white.gif"/>
          <p:cNvPicPr>
            <a:picLocks noChangeAspect="1"/>
          </p:cNvPicPr>
          <p:nvPr userDrawn="1"/>
        </p:nvPicPr>
        <p:blipFill>
          <a:blip r:embed="rId2" cstate="print">
            <a:duotone>
              <a:prstClr val="black"/>
              <a:srgbClr val="C8BCD3">
                <a:tint val="45000"/>
                <a:satMod val="400000"/>
              </a:srgbClr>
            </a:duotone>
            <a:lum bright="-51000"/>
          </a:blip>
          <a:srcRect l="8791" r="8708" b="20376"/>
          <a:stretch>
            <a:fillRect/>
          </a:stretch>
        </p:blipFill>
        <p:spPr>
          <a:xfrm>
            <a:off x="179512" y="2348880"/>
            <a:ext cx="8784976" cy="4320480"/>
          </a:xfrm>
          <a:prstGeom prst="rect">
            <a:avLst/>
          </a:prstGeom>
        </p:spPr>
      </p:pic>
      <p:cxnSp>
        <p:nvCxnSpPr>
          <p:cNvPr id="6" name="Straight Connector 5"/>
          <p:cNvCxnSpPr/>
          <p:nvPr userDrawn="1"/>
        </p:nvCxnSpPr>
        <p:spPr>
          <a:xfrm>
            <a:off x="1403350" y="3573463"/>
            <a:ext cx="6337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lvl1pPr>
              <a:defRPr b="1">
                <a:solidFill>
                  <a:schemeClr val="bg1"/>
                </a:solidFill>
                <a:latin typeface="Baskerville Old Face" pitchFamily="18"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Date Placeholder 3"/>
          <p:cNvSpPr>
            <a:spLocks noGrp="1"/>
          </p:cNvSpPr>
          <p:nvPr>
            <p:ph type="dt" sz="half" idx="10"/>
          </p:nvPr>
        </p:nvSpPr>
        <p:spPr/>
        <p:txBody>
          <a:bodyPr/>
          <a:lstStyle>
            <a:lvl1pPr>
              <a:defRPr>
                <a:solidFill>
                  <a:schemeClr val="bg1"/>
                </a:solidFill>
                <a:latin typeface="Gill Sans MT" pitchFamily="34" charset="0"/>
              </a:defRPr>
            </a:lvl1pPr>
          </a:lstStyle>
          <a:p>
            <a:pPr>
              <a:defRPr/>
            </a:pPr>
            <a:fld id="{39F3726F-FE92-4ED5-94E8-6164A47C5396}" type="datetimeFigureOut">
              <a:rPr lang="en-GB"/>
              <a:pPr>
                <a:defRPr/>
              </a:pPr>
              <a:t>26/07/2019</a:t>
            </a:fld>
            <a:endParaRPr lang="en-GB" dirty="0"/>
          </a:p>
        </p:txBody>
      </p:sp>
      <p:sp>
        <p:nvSpPr>
          <p:cNvPr id="8" name="Footer Placeholder 4"/>
          <p:cNvSpPr>
            <a:spLocks noGrp="1"/>
          </p:cNvSpPr>
          <p:nvPr>
            <p:ph type="ftr" sz="quarter" idx="11"/>
          </p:nvPr>
        </p:nvSpPr>
        <p:spPr/>
        <p:txBody>
          <a:bodyPr/>
          <a:lstStyle>
            <a:lvl1pPr>
              <a:defRPr>
                <a:solidFill>
                  <a:schemeClr val="bg1"/>
                </a:solidFill>
                <a:latin typeface="Gill Sans MT" pitchFamily="34" charset="0"/>
              </a:defRPr>
            </a:lvl1pPr>
          </a:lstStyle>
          <a:p>
            <a:pPr>
              <a:defRPr/>
            </a:pPr>
            <a:endParaRPr lang="en-GB"/>
          </a:p>
        </p:txBody>
      </p:sp>
      <p:sp>
        <p:nvSpPr>
          <p:cNvPr id="9" name="Slide Number Placeholder 5"/>
          <p:cNvSpPr>
            <a:spLocks noGrp="1"/>
          </p:cNvSpPr>
          <p:nvPr>
            <p:ph type="sldNum" sz="quarter" idx="12"/>
          </p:nvPr>
        </p:nvSpPr>
        <p:spPr/>
        <p:txBody>
          <a:bodyPr/>
          <a:lstStyle>
            <a:lvl1pPr>
              <a:defRPr>
                <a:solidFill>
                  <a:schemeClr val="bg1"/>
                </a:solidFill>
                <a:latin typeface="Gill Sans MT" pitchFamily="34" charset="0"/>
              </a:defRPr>
            </a:lvl1pPr>
          </a:lstStyle>
          <a:p>
            <a:pPr>
              <a:defRPr/>
            </a:pPr>
            <a:fld id="{63248331-5861-45C7-8FB3-0301C3FDF955}" type="slidenum">
              <a:rPr lang="en-GB"/>
              <a:pPr>
                <a:defRPr/>
              </a:pPr>
              <a:t>‹#›</a:t>
            </a:fld>
            <a:endParaRPr lang="en-GB"/>
          </a:p>
        </p:txBody>
      </p:sp>
    </p:spTree>
    <p:extLst>
      <p:ext uri="{BB962C8B-B14F-4D97-AF65-F5344CB8AC3E}">
        <p14:creationId xmlns:p14="http://schemas.microsoft.com/office/powerpoint/2010/main" xmlns="" val="277211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6EF63D-40E8-41F4-8B45-66A1D291B4E3}" type="datetimeFigureOut">
              <a:rPr lang="en-GB"/>
              <a:pPr>
                <a:defRPr/>
              </a:pPr>
              <a:t>26/07/2019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D29C29-B63E-4C2C-93B5-2D30E4876557}" type="slidenum">
              <a:rPr lang="en-GB"/>
              <a:pPr>
                <a:defRPr/>
              </a:pPr>
              <a:t>‹#›</a:t>
            </a:fld>
            <a:endParaRPr lang="en-GB"/>
          </a:p>
        </p:txBody>
      </p:sp>
    </p:spTree>
    <p:extLst>
      <p:ext uri="{BB962C8B-B14F-4D97-AF65-F5344CB8AC3E}">
        <p14:creationId xmlns:p14="http://schemas.microsoft.com/office/powerpoint/2010/main" xmlns="" val="77592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C61839-AD7F-4FD7-A17F-D5BC0EBBA02B}" type="datetimeFigureOut">
              <a:rPr lang="en-GB"/>
              <a:pPr>
                <a:defRPr/>
              </a:pPr>
              <a:t>26/07/2019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F0FD00-EFDB-40EC-B5A4-48AF4A445846}" type="slidenum">
              <a:rPr lang="en-GB"/>
              <a:pPr>
                <a:defRPr/>
              </a:pPr>
              <a:t>‹#›</a:t>
            </a:fld>
            <a:endParaRPr lang="en-GB"/>
          </a:p>
        </p:txBody>
      </p:sp>
    </p:spTree>
    <p:extLst>
      <p:ext uri="{BB962C8B-B14F-4D97-AF65-F5344CB8AC3E}">
        <p14:creationId xmlns:p14="http://schemas.microsoft.com/office/powerpoint/2010/main" xmlns="" val="133560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background ten percent tint.jpg"/>
          <p:cNvPicPr>
            <a:picLocks noChangeAspect="1"/>
          </p:cNvPicPr>
          <p:nvPr userDrawn="1"/>
        </p:nvPicPr>
        <p:blipFill>
          <a:blip r:embed="rId2" cstate="print">
            <a:lum contrast="10000"/>
            <a:extLst>
              <a:ext uri="{28A0092B-C50C-407E-A947-70E740481C1C}">
                <a14:useLocalDpi xmlns:a14="http://schemas.microsoft.com/office/drawing/2010/main" xmlns="" val="0"/>
              </a:ext>
            </a:extLst>
          </a:blip>
          <a:srcRect r="50000" b="29500"/>
          <a:stretch>
            <a:fillRect/>
          </a:stretch>
        </p:blipFill>
        <p:spPr bwMode="auto">
          <a:xfrm>
            <a:off x="4572000" y="3573463"/>
            <a:ext cx="4572000" cy="328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userDrawn="1"/>
        </p:nvCxnSpPr>
        <p:spPr>
          <a:xfrm>
            <a:off x="468313" y="1600200"/>
            <a:ext cx="8207375" cy="0"/>
          </a:xfrm>
          <a:prstGeom prst="line">
            <a:avLst/>
          </a:prstGeom>
          <a:ln w="9525">
            <a:solidFill>
              <a:srgbClr val="56D6C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68313" y="6124575"/>
            <a:ext cx="8207375" cy="0"/>
          </a:xfrm>
          <a:prstGeom prst="line">
            <a:avLst/>
          </a:prstGeom>
          <a:ln w="9525">
            <a:solidFill>
              <a:srgbClr val="56D6C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lgn="l">
              <a:defRPr sz="3200" b="1">
                <a:solidFill>
                  <a:srgbClr val="442359"/>
                </a:solidFill>
                <a:latin typeface="Baskerville Old Face" pitchFamily="18"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400">
                <a:solidFill>
                  <a:schemeClr val="tx1">
                    <a:lumMod val="50000"/>
                    <a:lumOff val="50000"/>
                  </a:schemeClr>
                </a:solidFill>
                <a:latin typeface="Gill Sans MT" pitchFamily="34" charset="0"/>
              </a:defRPr>
            </a:lvl1pPr>
            <a:lvl2pPr>
              <a:defRPr sz="2000">
                <a:solidFill>
                  <a:schemeClr val="tx1">
                    <a:lumMod val="50000"/>
                    <a:lumOff val="50000"/>
                  </a:schemeClr>
                </a:solidFill>
                <a:latin typeface="Gill Sans MT" pitchFamily="34" charset="0"/>
              </a:defRPr>
            </a:lvl2pPr>
            <a:lvl3pPr>
              <a:defRPr sz="1800">
                <a:solidFill>
                  <a:schemeClr val="tx1">
                    <a:lumMod val="50000"/>
                    <a:lumOff val="50000"/>
                  </a:schemeClr>
                </a:solidFill>
                <a:latin typeface="Gill Sans MT" pitchFamily="34" charset="0"/>
              </a:defRPr>
            </a:lvl3pPr>
            <a:lvl4pPr>
              <a:defRPr>
                <a:solidFill>
                  <a:schemeClr val="tx1">
                    <a:lumMod val="50000"/>
                    <a:lumOff val="50000"/>
                  </a:schemeClr>
                </a:solidFill>
                <a:latin typeface="Gill Sans MT" pitchFamily="34" charset="0"/>
              </a:defRPr>
            </a:lvl4pPr>
            <a:lvl5pPr>
              <a:defRPr>
                <a:solidFill>
                  <a:schemeClr val="tx1">
                    <a:lumMod val="50000"/>
                    <a:lumOff val="50000"/>
                  </a:schemeClr>
                </a:solidFill>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7" name="Date Placeholder 3"/>
          <p:cNvSpPr>
            <a:spLocks noGrp="1"/>
          </p:cNvSpPr>
          <p:nvPr>
            <p:ph type="dt" sz="half" idx="10"/>
          </p:nvPr>
        </p:nvSpPr>
        <p:spPr/>
        <p:txBody>
          <a:bodyPr/>
          <a:lstStyle>
            <a:lvl1pPr>
              <a:defRPr/>
            </a:lvl1pPr>
          </a:lstStyle>
          <a:p>
            <a:pPr>
              <a:defRPr/>
            </a:pPr>
            <a:fld id="{6BC35BFB-4597-49E1-8767-321F687ACA4B}" type="datetimeFigureOut">
              <a:rPr lang="en-GB"/>
              <a:pPr>
                <a:defRPr/>
              </a:pPr>
              <a:t>26/07/2019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sz="1400" b="1">
                <a:latin typeface="Gill Sans MT" pitchFamily="34" charset="0"/>
              </a:defRPr>
            </a:lvl1pPr>
          </a:lstStyle>
          <a:p>
            <a:pPr>
              <a:defRPr/>
            </a:pPr>
            <a:fld id="{10B5B838-7C5A-4456-9813-233B924528B5}" type="slidenum">
              <a:rPr lang="en-GB"/>
              <a:pPr>
                <a:defRPr/>
              </a:pPr>
              <a:t>‹#›</a:t>
            </a:fld>
            <a:endParaRPr lang="en-GB" dirty="0"/>
          </a:p>
        </p:txBody>
      </p:sp>
    </p:spTree>
    <p:extLst>
      <p:ext uri="{BB962C8B-B14F-4D97-AF65-F5344CB8AC3E}">
        <p14:creationId xmlns:p14="http://schemas.microsoft.com/office/powerpoint/2010/main" xmlns="" val="165687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IMG_9625.jpg"/>
          <p:cNvPicPr>
            <a:picLocks noChangeAspect="1"/>
          </p:cNvPicPr>
          <p:nvPr userDrawn="1"/>
        </p:nvPicPr>
        <p:blipFill>
          <a:blip r:embed="rId2" cstate="print">
            <a:extLst>
              <a:ext uri="{28A0092B-C50C-407E-A947-70E740481C1C}">
                <a14:useLocalDpi xmlns:a14="http://schemas.microsoft.com/office/drawing/2010/main" xmlns="" val="0"/>
              </a:ext>
            </a:extLst>
          </a:blip>
          <a:srcRect r="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Connector 3"/>
          <p:cNvCxnSpPr/>
          <p:nvPr userDrawn="1"/>
        </p:nvCxnSpPr>
        <p:spPr>
          <a:xfrm>
            <a:off x="468313" y="6124575"/>
            <a:ext cx="82073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67544" y="4941168"/>
            <a:ext cx="8229600" cy="1143000"/>
          </a:xfrm>
        </p:spPr>
        <p:txBody>
          <a:bodyPr/>
          <a:lstStyle>
            <a:lvl1pPr algn="l">
              <a:defRPr b="1">
                <a:solidFill>
                  <a:schemeClr val="bg1"/>
                </a:solidFill>
                <a:latin typeface="Baskerville Old Face" pitchFamily="18" charset="0"/>
              </a:defRPr>
            </a:lvl1pPr>
          </a:lstStyle>
          <a:p>
            <a:r>
              <a:rPr lang="en-US" smtClean="0"/>
              <a:t>Click to edit Master 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6C0B36F9-65B9-4B59-A80B-E3D3DBC1F4B7}" type="datetimeFigureOut">
              <a:rPr lang="en-GB"/>
              <a:pPr>
                <a:defRPr/>
              </a:pPr>
              <a:t>26/07/2019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C061885-8AE9-4887-8D71-6FE114DA86A9}" type="slidenum">
              <a:rPr lang="en-GB"/>
              <a:pPr>
                <a:defRPr/>
              </a:pPr>
              <a:t>‹#›</a:t>
            </a:fld>
            <a:endParaRPr lang="en-GB"/>
          </a:p>
        </p:txBody>
      </p:sp>
    </p:spTree>
    <p:extLst>
      <p:ext uri="{BB962C8B-B14F-4D97-AF65-F5344CB8AC3E}">
        <p14:creationId xmlns:p14="http://schemas.microsoft.com/office/powerpoint/2010/main" xmlns="" val="8772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C315334-F82F-4524-80DF-426F4CC0CBFF}" type="datetimeFigureOut">
              <a:rPr lang="en-GB"/>
              <a:pPr>
                <a:defRPr/>
              </a:pPr>
              <a:t>26/07/2019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F9217FB-F04A-470F-B019-14B712C7A05A}" type="slidenum">
              <a:rPr lang="en-GB"/>
              <a:pPr>
                <a:defRPr/>
              </a:pPr>
              <a:t>‹#›</a:t>
            </a:fld>
            <a:endParaRPr lang="en-GB"/>
          </a:p>
        </p:txBody>
      </p:sp>
    </p:spTree>
    <p:extLst>
      <p:ext uri="{BB962C8B-B14F-4D97-AF65-F5344CB8AC3E}">
        <p14:creationId xmlns:p14="http://schemas.microsoft.com/office/powerpoint/2010/main" xmlns="" val="405355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EA4C9E0-FFE2-4B13-BDE7-13DC3B5DC6C4}" type="datetimeFigureOut">
              <a:rPr lang="en-GB"/>
              <a:pPr>
                <a:defRPr/>
              </a:pPr>
              <a:t>26/07/2019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F9FDF1C-C9A2-48CB-9FF5-B751D07744B0}" type="slidenum">
              <a:rPr lang="en-GB"/>
              <a:pPr>
                <a:defRPr/>
              </a:pPr>
              <a:t>‹#›</a:t>
            </a:fld>
            <a:endParaRPr lang="en-GB"/>
          </a:p>
        </p:txBody>
      </p:sp>
    </p:spTree>
    <p:extLst>
      <p:ext uri="{BB962C8B-B14F-4D97-AF65-F5344CB8AC3E}">
        <p14:creationId xmlns:p14="http://schemas.microsoft.com/office/powerpoint/2010/main" xmlns="" val="246005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MG_9616.jpg"/>
          <p:cNvPicPr>
            <a:picLocks noChangeAspect="1"/>
          </p:cNvPicPr>
          <p:nvPr userDrawn="1"/>
        </p:nvPicPr>
        <p:blipFill>
          <a:blip r:embed="rId2" cstate="print">
            <a:extLst>
              <a:ext uri="{28A0092B-C50C-407E-A947-70E740481C1C}">
                <a14:useLocalDpi xmlns:a14="http://schemas.microsoft.com/office/drawing/2010/main" xmlns="" val="0"/>
              </a:ext>
            </a:extLst>
          </a:blip>
          <a:srcRect r="11465"/>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Connector 3"/>
          <p:cNvCxnSpPr/>
          <p:nvPr userDrawn="1"/>
        </p:nvCxnSpPr>
        <p:spPr>
          <a:xfrm>
            <a:off x="468313" y="6124575"/>
            <a:ext cx="82073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4941168"/>
            <a:ext cx="8229600" cy="1143000"/>
          </a:xfrm>
        </p:spPr>
        <p:txBody>
          <a:bodyPr/>
          <a:lstStyle>
            <a:lvl1pPr algn="l">
              <a:defRPr b="1">
                <a:solidFill>
                  <a:schemeClr val="bg1"/>
                </a:solidFill>
                <a:latin typeface="Baskerville Old Face" pitchFamily="18" charset="0"/>
              </a:defRPr>
            </a:lvl1pPr>
          </a:lstStyle>
          <a:p>
            <a:r>
              <a:rPr lang="en-US" smtClean="0"/>
              <a:t>Click to edit Master title style</a:t>
            </a:r>
            <a:endParaRPr lang="en-GB" dirty="0"/>
          </a:p>
        </p:txBody>
      </p:sp>
      <p:sp>
        <p:nvSpPr>
          <p:cNvPr id="5" name="Date Placeholder 2"/>
          <p:cNvSpPr>
            <a:spLocks noGrp="1"/>
          </p:cNvSpPr>
          <p:nvPr>
            <p:ph type="dt" sz="half" idx="10"/>
          </p:nvPr>
        </p:nvSpPr>
        <p:spPr/>
        <p:txBody>
          <a:bodyPr/>
          <a:lstStyle>
            <a:lvl1pPr>
              <a:defRPr/>
            </a:lvl1pPr>
          </a:lstStyle>
          <a:p>
            <a:pPr>
              <a:defRPr/>
            </a:pPr>
            <a:fld id="{7610E9D3-3800-4805-8DA7-8F5AE30354F8}" type="datetimeFigureOut">
              <a:rPr lang="en-GB"/>
              <a:pPr>
                <a:defRPr/>
              </a:pPr>
              <a:t>26/07/2019</a:t>
            </a:fld>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4"/>
          <p:cNvSpPr>
            <a:spLocks noGrp="1"/>
          </p:cNvSpPr>
          <p:nvPr>
            <p:ph type="sldNum" sz="quarter" idx="12"/>
          </p:nvPr>
        </p:nvSpPr>
        <p:spPr/>
        <p:txBody>
          <a:bodyPr/>
          <a:lstStyle>
            <a:lvl1pPr>
              <a:defRPr/>
            </a:lvl1pPr>
          </a:lstStyle>
          <a:p>
            <a:pPr>
              <a:defRPr/>
            </a:pPr>
            <a:fld id="{BDE2E16F-2F77-4073-AE54-0AB59C85CD86}" type="slidenum">
              <a:rPr lang="en-GB"/>
              <a:pPr>
                <a:defRPr/>
              </a:pPr>
              <a:t>‹#›</a:t>
            </a:fld>
            <a:endParaRPr lang="en-GB"/>
          </a:p>
        </p:txBody>
      </p:sp>
    </p:spTree>
    <p:extLst>
      <p:ext uri="{BB962C8B-B14F-4D97-AF65-F5344CB8AC3E}">
        <p14:creationId xmlns:p14="http://schemas.microsoft.com/office/powerpoint/2010/main" xmlns="" val="270839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IMG_9573.jpg"/>
          <p:cNvPicPr>
            <a:picLocks noChangeAspect="1"/>
          </p:cNvPicPr>
          <p:nvPr userDrawn="1"/>
        </p:nvPicPr>
        <p:blipFill>
          <a:blip r:embed="rId2" cstate="print">
            <a:extLst>
              <a:ext uri="{28A0092B-C50C-407E-A947-70E740481C1C}">
                <a14:useLocalDpi xmlns:a14="http://schemas.microsoft.com/office/drawing/2010/main" xmlns="" val="0"/>
              </a:ext>
            </a:extLst>
          </a:blip>
          <a:srcRect t="26251" b="237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Connector 3"/>
          <p:cNvCxnSpPr/>
          <p:nvPr userDrawn="1"/>
        </p:nvCxnSpPr>
        <p:spPr>
          <a:xfrm>
            <a:off x="468313" y="6124575"/>
            <a:ext cx="82073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467544" y="4941168"/>
            <a:ext cx="8229600" cy="1143000"/>
          </a:xfrm>
        </p:spPr>
        <p:txBody>
          <a:bodyPr/>
          <a:lstStyle>
            <a:lvl1pPr algn="l">
              <a:defRPr b="1">
                <a:solidFill>
                  <a:schemeClr val="bg1"/>
                </a:solidFill>
                <a:latin typeface="Baskerville Old Face" pitchFamily="18" charset="0"/>
              </a:defRPr>
            </a:lvl1pPr>
          </a:lstStyle>
          <a:p>
            <a:r>
              <a:rPr lang="en-US" smtClean="0"/>
              <a:t>Click to edit Master title style</a:t>
            </a:r>
            <a:endParaRPr lang="en-GB" dirty="0"/>
          </a:p>
        </p:txBody>
      </p:sp>
      <p:sp>
        <p:nvSpPr>
          <p:cNvPr id="5" name="Date Placeholder 1"/>
          <p:cNvSpPr>
            <a:spLocks noGrp="1"/>
          </p:cNvSpPr>
          <p:nvPr>
            <p:ph type="dt" sz="half" idx="10"/>
          </p:nvPr>
        </p:nvSpPr>
        <p:spPr/>
        <p:txBody>
          <a:bodyPr/>
          <a:lstStyle>
            <a:lvl1pPr>
              <a:defRPr/>
            </a:lvl1pPr>
          </a:lstStyle>
          <a:p>
            <a:pPr>
              <a:defRPr/>
            </a:pPr>
            <a:fld id="{D42CF74C-749A-4807-A5BB-CF116963A1B5}" type="datetimeFigureOut">
              <a:rPr lang="en-GB"/>
              <a:pPr>
                <a:defRPr/>
              </a:pPr>
              <a:t>26/07/2019</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8" name="Slide Number Placeholder 3"/>
          <p:cNvSpPr>
            <a:spLocks noGrp="1"/>
          </p:cNvSpPr>
          <p:nvPr>
            <p:ph type="sldNum" sz="quarter" idx="12"/>
          </p:nvPr>
        </p:nvSpPr>
        <p:spPr/>
        <p:txBody>
          <a:bodyPr/>
          <a:lstStyle>
            <a:lvl1pPr>
              <a:defRPr/>
            </a:lvl1pPr>
          </a:lstStyle>
          <a:p>
            <a:pPr>
              <a:defRPr/>
            </a:pPr>
            <a:fld id="{E3B1F1C4-EF57-4749-BE72-68EEA5CD963E}" type="slidenum">
              <a:rPr lang="en-GB"/>
              <a:pPr>
                <a:defRPr/>
              </a:pPr>
              <a:t>‹#›</a:t>
            </a:fld>
            <a:endParaRPr lang="en-GB"/>
          </a:p>
        </p:txBody>
      </p:sp>
    </p:spTree>
    <p:extLst>
      <p:ext uri="{BB962C8B-B14F-4D97-AF65-F5344CB8AC3E}">
        <p14:creationId xmlns:p14="http://schemas.microsoft.com/office/powerpoint/2010/main" xmlns="" val="102789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16480B-463D-4433-B647-D4D81FB05046}" type="datetimeFigureOut">
              <a:rPr lang="en-GB"/>
              <a:pPr>
                <a:defRPr/>
              </a:pPr>
              <a:t>26/07/2019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F84979-163F-4038-82BE-3B7134475015}" type="slidenum">
              <a:rPr lang="en-GB"/>
              <a:pPr>
                <a:defRPr/>
              </a:pPr>
              <a:t>‹#›</a:t>
            </a:fld>
            <a:endParaRPr lang="en-GB"/>
          </a:p>
        </p:txBody>
      </p:sp>
    </p:spTree>
    <p:extLst>
      <p:ext uri="{BB962C8B-B14F-4D97-AF65-F5344CB8AC3E}">
        <p14:creationId xmlns:p14="http://schemas.microsoft.com/office/powerpoint/2010/main" xmlns="" val="319455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3AE65B-E155-4D42-B60F-BDA6426204AF}" type="datetimeFigureOut">
              <a:rPr lang="en-GB"/>
              <a:pPr>
                <a:defRPr/>
              </a:pPr>
              <a:t>26/07/2019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5B12A7-7908-4FAA-9186-405DE6C16DAC}" type="slidenum">
              <a:rPr lang="en-GB"/>
              <a:pPr>
                <a:defRPr/>
              </a:pPr>
              <a:t>‹#›</a:t>
            </a:fld>
            <a:endParaRPr lang="en-GB"/>
          </a:p>
        </p:txBody>
      </p:sp>
    </p:spTree>
    <p:extLst>
      <p:ext uri="{BB962C8B-B14F-4D97-AF65-F5344CB8AC3E}">
        <p14:creationId xmlns:p14="http://schemas.microsoft.com/office/powerpoint/2010/main" xmlns="" val="3698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A6E122-826B-4DFC-9F27-4EBF8EDEECE9}" type="datetimeFigureOut">
              <a:rPr lang="en-GB"/>
              <a:pPr>
                <a:defRPr/>
              </a:pPr>
              <a:t>26/07/2019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A1C5FA-FABE-499A-9896-CE13A18CAC0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81" r:id="rId4"/>
    <p:sldLayoutId id="2147483682" r:id="rId5"/>
    <p:sldLayoutId id="2147483690" r:id="rId6"/>
    <p:sldLayoutId id="2147483691" r:id="rId7"/>
    <p:sldLayoutId id="2147483683" r:id="rId8"/>
    <p:sldLayoutId id="2147483684" r:id="rId9"/>
    <p:sldLayoutId id="2147483685" r:id="rId10"/>
    <p:sldLayoutId id="214748368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r>
              <a:rPr lang="en-GB" dirty="0" smtClean="0"/>
              <a:t>Diploma in Funeral Arranging &amp; Administration</a:t>
            </a:r>
          </a:p>
        </p:txBody>
      </p:sp>
      <p:sp>
        <p:nvSpPr>
          <p:cNvPr id="7171" name="Subtitle 2"/>
          <p:cNvSpPr>
            <a:spLocks noGrp="1"/>
          </p:cNvSpPr>
          <p:nvPr>
            <p:ph type="subTitle" idx="1"/>
          </p:nvPr>
        </p:nvSpPr>
        <p:spPr/>
        <p:txBody>
          <a:bodyPr/>
          <a:lstStyle/>
          <a:p>
            <a:pPr eaLnBrk="1" hangingPunct="1"/>
            <a:r>
              <a:rPr lang="en-GB" dirty="0" smtClean="0"/>
              <a:t>Unit 3.8</a:t>
            </a:r>
          </a:p>
          <a:p>
            <a:pPr eaLnBrk="1" hangingPunct="1"/>
            <a:r>
              <a:rPr lang="en-GB" dirty="0" smtClean="0"/>
              <a:t>Human Cremation</a:t>
            </a:r>
          </a:p>
          <a:p>
            <a:r>
              <a:rPr lang="en-GB" dirty="0"/>
              <a:t>Law &amp; </a:t>
            </a:r>
            <a:r>
              <a:rPr lang="en-GB" dirty="0" smtClean="0"/>
              <a:t>Practice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GB" dirty="0" smtClean="0"/>
              <a:t>Defibrillator</a:t>
            </a:r>
            <a:endParaRPr lang="en-GB" dirty="0"/>
          </a:p>
        </p:txBody>
      </p:sp>
      <p:pic>
        <p:nvPicPr>
          <p:cNvPr id="4" name="Content Placeholder 3" descr="defib.jpg"/>
          <p:cNvPicPr>
            <a:picLocks noGrp="1" noChangeAspect="1"/>
          </p:cNvPicPr>
          <p:nvPr>
            <p:ph idx="1"/>
          </p:nvPr>
        </p:nvPicPr>
        <p:blipFill>
          <a:blip r:embed="rId2" cstate="print"/>
          <a:stretch>
            <a:fillRect/>
          </a:stretch>
        </p:blipFill>
        <p:spPr>
          <a:xfrm>
            <a:off x="2483769" y="1687940"/>
            <a:ext cx="3711486" cy="3866134"/>
          </a:xfrm>
        </p:spPr>
      </p:pic>
      <p:sp>
        <p:nvSpPr>
          <p:cNvPr id="5" name="TextBox 4"/>
          <p:cNvSpPr txBox="1"/>
          <p:nvPr/>
        </p:nvSpPr>
        <p:spPr>
          <a:xfrm>
            <a:off x="5436096" y="5229200"/>
            <a:ext cx="3240360" cy="769441"/>
          </a:xfrm>
          <a:prstGeom prst="rect">
            <a:avLst/>
          </a:prstGeom>
          <a:noFill/>
        </p:spPr>
        <p:txBody>
          <a:bodyPr wrap="square" rtlCol="0">
            <a:spAutoFit/>
          </a:bodyPr>
          <a:lstStyle/>
          <a:p>
            <a:pPr algn="r"/>
            <a:r>
              <a:rPr lang="en-GB" sz="4400" dirty="0" smtClean="0">
                <a:solidFill>
                  <a:srgbClr val="442359"/>
                </a:solidFill>
                <a:latin typeface="Baskerville Old Face" pitchFamily="18" charset="0"/>
              </a:rPr>
              <a:t>Remove</a:t>
            </a:r>
            <a:endParaRPr lang="en-GB" sz="4400" dirty="0">
              <a:solidFill>
                <a:srgbClr val="442359"/>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GB" dirty="0" err="1" smtClean="0"/>
              <a:t>Fixion</a:t>
            </a:r>
            <a:r>
              <a:rPr lang="en-GB" dirty="0" smtClean="0"/>
              <a:t> nail</a:t>
            </a:r>
            <a:endParaRPr lang="en-GB" dirty="0"/>
          </a:p>
        </p:txBody>
      </p:sp>
      <p:pic>
        <p:nvPicPr>
          <p:cNvPr id="4" name="Content Placeholder 3" descr="defib.jpg"/>
          <p:cNvPicPr>
            <a:picLocks noGrp="1" noChangeAspect="1"/>
          </p:cNvPicPr>
          <p:nvPr>
            <p:ph idx="1"/>
          </p:nvPr>
        </p:nvPicPr>
        <p:blipFill>
          <a:blip r:embed="rId2" cstate="print"/>
          <a:stretch>
            <a:fillRect/>
          </a:stretch>
        </p:blipFill>
        <p:spPr>
          <a:xfrm>
            <a:off x="2483769" y="2229200"/>
            <a:ext cx="3711486" cy="2783614"/>
          </a:xfrm>
        </p:spPr>
      </p:pic>
      <p:sp>
        <p:nvSpPr>
          <p:cNvPr id="5" name="TextBox 4"/>
          <p:cNvSpPr txBox="1"/>
          <p:nvPr/>
        </p:nvSpPr>
        <p:spPr>
          <a:xfrm>
            <a:off x="5436096" y="5229200"/>
            <a:ext cx="3240360" cy="769441"/>
          </a:xfrm>
          <a:prstGeom prst="rect">
            <a:avLst/>
          </a:prstGeom>
          <a:noFill/>
        </p:spPr>
        <p:txBody>
          <a:bodyPr wrap="square" rtlCol="0">
            <a:spAutoFit/>
          </a:bodyPr>
          <a:lstStyle/>
          <a:p>
            <a:pPr algn="r"/>
            <a:r>
              <a:rPr lang="en-GB" sz="4400" dirty="0" smtClean="0">
                <a:solidFill>
                  <a:srgbClr val="442359"/>
                </a:solidFill>
                <a:latin typeface="Baskerville Old Face" pitchFamily="18" charset="0"/>
              </a:rPr>
              <a:t>Remove</a:t>
            </a:r>
            <a:endParaRPr lang="en-GB" sz="4400" dirty="0">
              <a:solidFill>
                <a:srgbClr val="442359"/>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GB" dirty="0" smtClean="0"/>
              <a:t>Knee joint</a:t>
            </a:r>
            <a:endParaRPr lang="en-GB" dirty="0"/>
          </a:p>
        </p:txBody>
      </p:sp>
      <p:pic>
        <p:nvPicPr>
          <p:cNvPr id="4" name="Content Placeholder 3" descr="defib.jpg"/>
          <p:cNvPicPr>
            <a:picLocks noGrp="1" noChangeAspect="1"/>
          </p:cNvPicPr>
          <p:nvPr>
            <p:ph idx="1"/>
          </p:nvPr>
        </p:nvPicPr>
        <p:blipFill>
          <a:blip r:embed="rId2" cstate="print"/>
          <a:stretch>
            <a:fillRect/>
          </a:stretch>
        </p:blipFill>
        <p:spPr>
          <a:xfrm>
            <a:off x="3214038" y="2229200"/>
            <a:ext cx="2250947" cy="2783614"/>
          </a:xfrm>
        </p:spPr>
      </p:pic>
      <p:sp>
        <p:nvSpPr>
          <p:cNvPr id="5" name="TextBox 4"/>
          <p:cNvSpPr txBox="1"/>
          <p:nvPr/>
        </p:nvSpPr>
        <p:spPr>
          <a:xfrm>
            <a:off x="5436096" y="5229200"/>
            <a:ext cx="3240360" cy="769441"/>
          </a:xfrm>
          <a:prstGeom prst="rect">
            <a:avLst/>
          </a:prstGeom>
          <a:noFill/>
        </p:spPr>
        <p:txBody>
          <a:bodyPr wrap="square" rtlCol="0">
            <a:spAutoFit/>
          </a:bodyPr>
          <a:lstStyle/>
          <a:p>
            <a:pPr algn="r"/>
            <a:r>
              <a:rPr lang="en-GB" sz="4400" dirty="0" smtClean="0">
                <a:solidFill>
                  <a:srgbClr val="442359"/>
                </a:solidFill>
                <a:latin typeface="Baskerville Old Face" pitchFamily="18" charset="0"/>
              </a:rPr>
              <a:t>Remain</a:t>
            </a:r>
            <a:endParaRPr lang="en-GB" sz="4400" dirty="0">
              <a:solidFill>
                <a:srgbClr val="442359"/>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GB" dirty="0" smtClean="0"/>
              <a:t>False teeth</a:t>
            </a:r>
            <a:endParaRPr lang="en-GB" dirty="0"/>
          </a:p>
        </p:txBody>
      </p:sp>
      <p:pic>
        <p:nvPicPr>
          <p:cNvPr id="4" name="Content Placeholder 3" descr="defib.jpg"/>
          <p:cNvPicPr>
            <a:picLocks noGrp="1" noChangeAspect="1"/>
          </p:cNvPicPr>
          <p:nvPr>
            <p:ph idx="1"/>
          </p:nvPr>
        </p:nvPicPr>
        <p:blipFill>
          <a:blip r:embed="rId2" cstate="print"/>
          <a:stretch>
            <a:fillRect/>
          </a:stretch>
        </p:blipFill>
        <p:spPr>
          <a:xfrm>
            <a:off x="3214038" y="2765784"/>
            <a:ext cx="2250947" cy="1710446"/>
          </a:xfrm>
        </p:spPr>
      </p:pic>
      <p:sp>
        <p:nvSpPr>
          <p:cNvPr id="5" name="TextBox 4"/>
          <p:cNvSpPr txBox="1"/>
          <p:nvPr/>
        </p:nvSpPr>
        <p:spPr>
          <a:xfrm>
            <a:off x="5436096" y="5229200"/>
            <a:ext cx="3240360" cy="769441"/>
          </a:xfrm>
          <a:prstGeom prst="rect">
            <a:avLst/>
          </a:prstGeom>
          <a:noFill/>
        </p:spPr>
        <p:txBody>
          <a:bodyPr wrap="square" rtlCol="0">
            <a:spAutoFit/>
          </a:bodyPr>
          <a:lstStyle/>
          <a:p>
            <a:pPr algn="r"/>
            <a:r>
              <a:rPr lang="en-GB" sz="4400" dirty="0" smtClean="0">
                <a:solidFill>
                  <a:srgbClr val="442359"/>
                </a:solidFill>
                <a:latin typeface="Baskerville Old Face" pitchFamily="18" charset="0"/>
              </a:rPr>
              <a:t>Remain</a:t>
            </a:r>
            <a:endParaRPr lang="en-GB" sz="4400" dirty="0">
              <a:solidFill>
                <a:srgbClr val="442359"/>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GB" dirty="0" smtClean="0"/>
              <a:t>Hip joint</a:t>
            </a:r>
            <a:endParaRPr lang="en-GB" dirty="0"/>
          </a:p>
        </p:txBody>
      </p:sp>
      <p:pic>
        <p:nvPicPr>
          <p:cNvPr id="4" name="Content Placeholder 3" descr="defib.jpg"/>
          <p:cNvPicPr>
            <a:picLocks noGrp="1" noChangeAspect="1"/>
          </p:cNvPicPr>
          <p:nvPr>
            <p:ph idx="1"/>
          </p:nvPr>
        </p:nvPicPr>
        <p:blipFill>
          <a:blip r:embed="rId2" cstate="print"/>
          <a:stretch>
            <a:fillRect/>
          </a:stretch>
        </p:blipFill>
        <p:spPr>
          <a:xfrm>
            <a:off x="3484288" y="2765784"/>
            <a:ext cx="1710446" cy="1710446"/>
          </a:xfrm>
        </p:spPr>
      </p:pic>
      <p:sp>
        <p:nvSpPr>
          <p:cNvPr id="5" name="TextBox 4"/>
          <p:cNvSpPr txBox="1"/>
          <p:nvPr/>
        </p:nvSpPr>
        <p:spPr>
          <a:xfrm>
            <a:off x="5436096" y="5229200"/>
            <a:ext cx="3240360" cy="769441"/>
          </a:xfrm>
          <a:prstGeom prst="rect">
            <a:avLst/>
          </a:prstGeom>
          <a:noFill/>
        </p:spPr>
        <p:txBody>
          <a:bodyPr wrap="square" rtlCol="0">
            <a:spAutoFit/>
          </a:bodyPr>
          <a:lstStyle/>
          <a:p>
            <a:pPr algn="r"/>
            <a:r>
              <a:rPr lang="en-GB" sz="4400" dirty="0" smtClean="0">
                <a:solidFill>
                  <a:srgbClr val="442359"/>
                </a:solidFill>
                <a:latin typeface="Baskerville Old Face" pitchFamily="18" charset="0"/>
              </a:rPr>
              <a:t>Remain</a:t>
            </a:r>
            <a:endParaRPr lang="en-GB" sz="4400" dirty="0">
              <a:solidFill>
                <a:srgbClr val="442359"/>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GB" dirty="0" smtClean="0"/>
              <a:t>Pacemaker</a:t>
            </a:r>
            <a:endParaRPr lang="en-GB" dirty="0"/>
          </a:p>
        </p:txBody>
      </p:sp>
      <p:pic>
        <p:nvPicPr>
          <p:cNvPr id="4" name="Content Placeholder 3" descr="defib.jpg"/>
          <p:cNvPicPr>
            <a:picLocks noGrp="1" noChangeAspect="1"/>
          </p:cNvPicPr>
          <p:nvPr>
            <p:ph idx="1"/>
          </p:nvPr>
        </p:nvPicPr>
        <p:blipFill>
          <a:blip r:embed="rId2" cstate="print"/>
          <a:stretch>
            <a:fillRect/>
          </a:stretch>
        </p:blipFill>
        <p:spPr>
          <a:xfrm>
            <a:off x="3484288" y="2890504"/>
            <a:ext cx="1710446" cy="1461005"/>
          </a:xfrm>
        </p:spPr>
      </p:pic>
      <p:sp>
        <p:nvSpPr>
          <p:cNvPr id="5" name="TextBox 4"/>
          <p:cNvSpPr txBox="1"/>
          <p:nvPr/>
        </p:nvSpPr>
        <p:spPr>
          <a:xfrm>
            <a:off x="5436096" y="5229200"/>
            <a:ext cx="3240360" cy="769441"/>
          </a:xfrm>
          <a:prstGeom prst="rect">
            <a:avLst/>
          </a:prstGeom>
          <a:noFill/>
        </p:spPr>
        <p:txBody>
          <a:bodyPr wrap="square" rtlCol="0">
            <a:spAutoFit/>
          </a:bodyPr>
          <a:lstStyle/>
          <a:p>
            <a:pPr algn="r"/>
            <a:r>
              <a:rPr lang="en-GB" sz="4400" dirty="0" smtClean="0">
                <a:solidFill>
                  <a:srgbClr val="442359"/>
                </a:solidFill>
                <a:latin typeface="Baskerville Old Face" pitchFamily="18" charset="0"/>
              </a:rPr>
              <a:t>Remove</a:t>
            </a:r>
            <a:endParaRPr lang="en-GB" sz="4400" dirty="0">
              <a:solidFill>
                <a:srgbClr val="442359"/>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Cremation procedure</a:t>
            </a:r>
            <a:endParaRPr lang="en-GB" dirty="0"/>
          </a:p>
        </p:txBody>
      </p:sp>
      <p:sp>
        <p:nvSpPr>
          <p:cNvPr id="3" name="Content Placeholder 2"/>
          <p:cNvSpPr>
            <a:spLocks noGrp="1"/>
          </p:cNvSpPr>
          <p:nvPr>
            <p:ph idx="1"/>
          </p:nvPr>
        </p:nvSpPr>
        <p:spPr>
          <a:xfrm>
            <a:off x="518864" y="1600200"/>
            <a:ext cx="8229600" cy="4525963"/>
          </a:xfrm>
        </p:spPr>
        <p:txBody>
          <a:bodyPr/>
          <a:lstStyle/>
          <a:p>
            <a:pPr lvl="0">
              <a:spcBef>
                <a:spcPts val="0"/>
              </a:spcBef>
            </a:pPr>
            <a:r>
              <a:rPr lang="en-GB" sz="2600" dirty="0" smtClean="0"/>
              <a:t>Coffin </a:t>
            </a:r>
            <a:r>
              <a:rPr lang="en-GB" sz="2600" smtClean="0"/>
              <a:t>goes through </a:t>
            </a:r>
            <a:r>
              <a:rPr lang="en-GB" sz="2600" dirty="0" smtClean="0"/>
              <a:t>to holding area</a:t>
            </a:r>
          </a:p>
          <a:p>
            <a:pPr>
              <a:spcBef>
                <a:spcPts val="0"/>
              </a:spcBef>
            </a:pPr>
            <a:r>
              <a:rPr lang="en-GB" sz="2600" dirty="0" smtClean="0"/>
              <a:t>Name plate check</a:t>
            </a:r>
          </a:p>
          <a:p>
            <a:pPr lvl="0">
              <a:spcBef>
                <a:spcPts val="0"/>
              </a:spcBef>
            </a:pPr>
            <a:r>
              <a:rPr lang="en-GB" sz="2600" dirty="0" smtClean="0"/>
              <a:t>Label applied if not immediately into cremator</a:t>
            </a:r>
          </a:p>
          <a:p>
            <a:pPr lvl="0">
              <a:spcBef>
                <a:spcPts val="0"/>
              </a:spcBef>
            </a:pPr>
            <a:r>
              <a:rPr lang="en-GB" sz="2600" dirty="0" smtClean="0"/>
              <a:t>Coffin placed into cremator – ticket on door</a:t>
            </a:r>
          </a:p>
          <a:p>
            <a:pPr lvl="0">
              <a:spcBef>
                <a:spcPts val="0"/>
              </a:spcBef>
            </a:pPr>
            <a:r>
              <a:rPr lang="en-GB" sz="2600" dirty="0" smtClean="0"/>
              <a:t>Cremation takes place</a:t>
            </a:r>
          </a:p>
          <a:p>
            <a:pPr lvl="0">
              <a:spcBef>
                <a:spcPts val="0"/>
              </a:spcBef>
            </a:pPr>
            <a:r>
              <a:rPr lang="en-GB" sz="2600" dirty="0" smtClean="0"/>
              <a:t>Residue raked into pan</a:t>
            </a:r>
          </a:p>
          <a:p>
            <a:pPr>
              <a:spcBef>
                <a:spcPts val="0"/>
              </a:spcBef>
            </a:pPr>
            <a:r>
              <a:rPr lang="en-GB" sz="2600" dirty="0" smtClean="0"/>
              <a:t>Cooling</a:t>
            </a:r>
          </a:p>
          <a:p>
            <a:pPr>
              <a:spcBef>
                <a:spcPts val="0"/>
              </a:spcBef>
            </a:pPr>
            <a:r>
              <a:rPr lang="en-GB" sz="2600" dirty="0" smtClean="0"/>
              <a:t>Residue into </a:t>
            </a:r>
            <a:r>
              <a:rPr lang="en-GB" sz="2600" dirty="0" err="1" smtClean="0"/>
              <a:t>cremulator</a:t>
            </a:r>
            <a:r>
              <a:rPr lang="en-GB" sz="2600" dirty="0" smtClean="0"/>
              <a:t>  - with ticket</a:t>
            </a:r>
          </a:p>
          <a:p>
            <a:pPr>
              <a:spcBef>
                <a:spcPts val="0"/>
              </a:spcBef>
            </a:pPr>
            <a:r>
              <a:rPr lang="en-GB" sz="2600" dirty="0" smtClean="0"/>
              <a:t>Ashes into container (metals removed)</a:t>
            </a:r>
          </a:p>
          <a:p>
            <a:pPr>
              <a:spcBef>
                <a:spcPts val="0"/>
              </a:spcBef>
            </a:pPr>
            <a:r>
              <a:rPr lang="en-GB" sz="2600" dirty="0" smtClean="0"/>
              <a:t>Crematorium issues Certificate of Cremation (if ashes being removed)</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mator.jpg"/>
          <p:cNvPicPr>
            <a:picLocks noChangeAspect="1"/>
          </p:cNvPicPr>
          <p:nvPr/>
        </p:nvPicPr>
        <p:blipFill>
          <a:blip r:embed="rId2" cstate="print"/>
          <a:stretch>
            <a:fillRect/>
          </a:stretch>
        </p:blipFill>
        <p:spPr>
          <a:xfrm>
            <a:off x="539552" y="620688"/>
            <a:ext cx="3280038" cy="2592288"/>
          </a:xfrm>
          <a:prstGeom prst="rect">
            <a:avLst/>
          </a:prstGeom>
        </p:spPr>
      </p:pic>
      <p:sp>
        <p:nvSpPr>
          <p:cNvPr id="5" name="TextBox 4"/>
          <p:cNvSpPr txBox="1"/>
          <p:nvPr/>
        </p:nvSpPr>
        <p:spPr>
          <a:xfrm>
            <a:off x="467544" y="3068960"/>
            <a:ext cx="3456384" cy="1107996"/>
          </a:xfrm>
          <a:prstGeom prst="rect">
            <a:avLst/>
          </a:prstGeom>
          <a:noFill/>
        </p:spPr>
        <p:txBody>
          <a:bodyPr wrap="square" rtlCol="0">
            <a:spAutoFit/>
          </a:bodyPr>
          <a:lstStyle/>
          <a:p>
            <a:r>
              <a:rPr lang="en-GB" sz="6600" dirty="0" smtClean="0"/>
              <a:t>Cremator</a:t>
            </a:r>
            <a:endParaRPr lang="en-GB" sz="6600" dirty="0"/>
          </a:p>
        </p:txBody>
      </p:sp>
      <p:pic>
        <p:nvPicPr>
          <p:cNvPr id="6" name="Picture 5" descr="cremulator.jpg"/>
          <p:cNvPicPr>
            <a:picLocks noChangeAspect="1"/>
          </p:cNvPicPr>
          <p:nvPr/>
        </p:nvPicPr>
        <p:blipFill>
          <a:blip r:embed="rId3" cstate="print"/>
          <a:stretch>
            <a:fillRect/>
          </a:stretch>
        </p:blipFill>
        <p:spPr>
          <a:xfrm>
            <a:off x="6084168" y="1699512"/>
            <a:ext cx="2623488" cy="4393784"/>
          </a:xfrm>
          <a:prstGeom prst="rect">
            <a:avLst/>
          </a:prstGeom>
        </p:spPr>
      </p:pic>
      <p:sp>
        <p:nvSpPr>
          <p:cNvPr id="8" name="TextBox 7"/>
          <p:cNvSpPr txBox="1"/>
          <p:nvPr/>
        </p:nvSpPr>
        <p:spPr>
          <a:xfrm>
            <a:off x="2051720" y="5201324"/>
            <a:ext cx="4032448" cy="1107996"/>
          </a:xfrm>
          <a:prstGeom prst="rect">
            <a:avLst/>
          </a:prstGeom>
          <a:noFill/>
        </p:spPr>
        <p:txBody>
          <a:bodyPr wrap="square" rtlCol="0">
            <a:spAutoFit/>
          </a:bodyPr>
          <a:lstStyle/>
          <a:p>
            <a:r>
              <a:rPr lang="en-GB" sz="6600" dirty="0" err="1" smtClean="0"/>
              <a:t>Cremulator</a:t>
            </a:r>
            <a:endParaRPr lang="en-GB" sz="6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questions</a:t>
            </a:r>
            <a:endParaRPr lang="en-GB" dirty="0"/>
          </a:p>
        </p:txBody>
      </p:sp>
      <p:sp>
        <p:nvSpPr>
          <p:cNvPr id="3" name="Content Placeholder 2"/>
          <p:cNvSpPr>
            <a:spLocks noGrp="1"/>
          </p:cNvSpPr>
          <p:nvPr>
            <p:ph idx="1"/>
          </p:nvPr>
        </p:nvSpPr>
        <p:spPr/>
        <p:txBody>
          <a:bodyPr/>
          <a:lstStyle/>
          <a:p>
            <a:pPr lvl="0"/>
            <a:r>
              <a:rPr lang="en-GB" sz="3200" dirty="0" smtClean="0"/>
              <a:t>Which crematorium?</a:t>
            </a:r>
          </a:p>
          <a:p>
            <a:pPr lvl="0"/>
            <a:r>
              <a:rPr lang="en-GB" sz="3200" dirty="0" smtClean="0"/>
              <a:t>Which chapel, if there is more than one?</a:t>
            </a:r>
          </a:p>
          <a:p>
            <a:pPr lvl="0"/>
            <a:r>
              <a:rPr lang="en-GB" sz="3200" dirty="0" smtClean="0"/>
              <a:t>Coroner or not?</a:t>
            </a:r>
          </a:p>
          <a:p>
            <a:pPr lvl="0"/>
            <a:r>
              <a:rPr lang="en-GB" sz="3200" dirty="0" smtClean="0"/>
              <a:t>Who is to be the applicant?</a:t>
            </a:r>
          </a:p>
          <a:p>
            <a:r>
              <a:rPr lang="en-GB" sz="3200" dirty="0" smtClean="0"/>
              <a:t>Method of ashes disposal</a:t>
            </a:r>
          </a:p>
          <a:p>
            <a:pPr lvl="0"/>
            <a:r>
              <a:rPr lang="en-GB" sz="3200" dirty="0" smtClean="0"/>
              <a:t>What music may be required (to book organist and Wesley system if applicable)?</a:t>
            </a:r>
          </a:p>
          <a:p>
            <a:r>
              <a:rPr lang="en-GB" sz="3200" dirty="0" smtClean="0"/>
              <a:t>Is there a wish to inspect certificates?</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Adult cremation with Coroner</a:t>
            </a:r>
            <a:endParaRPr lang="en-GB" dirty="0"/>
          </a:p>
        </p:txBody>
      </p:sp>
      <p:sp>
        <p:nvSpPr>
          <p:cNvPr id="3" name="Content Placeholder 2"/>
          <p:cNvSpPr>
            <a:spLocks noGrp="1"/>
          </p:cNvSpPr>
          <p:nvPr>
            <p:ph idx="1"/>
          </p:nvPr>
        </p:nvSpPr>
        <p:spPr/>
        <p:txBody>
          <a:bodyPr/>
          <a:lstStyle/>
          <a:p>
            <a:pPr lvl="0"/>
            <a:r>
              <a:rPr lang="en-GB" sz="3200" dirty="0" smtClean="0"/>
              <a:t>Form 1: Application for cremation</a:t>
            </a:r>
          </a:p>
          <a:p>
            <a:pPr lvl="0"/>
            <a:r>
              <a:rPr lang="en-GB" sz="3200" dirty="0" smtClean="0"/>
              <a:t>Form 6: Certificate of Coroner</a:t>
            </a:r>
          </a:p>
          <a:p>
            <a:pPr lvl="0"/>
            <a:r>
              <a:rPr lang="en-GB" sz="3200" dirty="0" smtClean="0"/>
              <a:t>Notice of particulars / preliminary application for cremation</a:t>
            </a:r>
          </a:p>
          <a:p>
            <a:pPr lvl="0"/>
            <a:r>
              <a:rPr lang="en-GB" sz="3200" dirty="0" smtClean="0"/>
              <a:t>Authority for disposal of ashes</a:t>
            </a:r>
          </a:p>
          <a:p>
            <a:pPr lvl="0">
              <a:buNone/>
            </a:pPr>
            <a:endParaRPr lang="en-GB" sz="3200" dirty="0" smtClean="0"/>
          </a:p>
          <a:p>
            <a:r>
              <a:rPr lang="en-GB" sz="3200" dirty="0" smtClean="0"/>
              <a:t>Form 10: Authority to cremate is completed at the crematorium</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objectives</a:t>
            </a:r>
            <a:endParaRPr lang="en-GB" dirty="0"/>
          </a:p>
        </p:txBody>
      </p:sp>
      <p:sp>
        <p:nvSpPr>
          <p:cNvPr id="3" name="Content Placeholder 2"/>
          <p:cNvSpPr>
            <a:spLocks noGrp="1"/>
          </p:cNvSpPr>
          <p:nvPr>
            <p:ph idx="1"/>
          </p:nvPr>
        </p:nvSpPr>
        <p:spPr>
          <a:xfrm>
            <a:off x="457200" y="1600200"/>
            <a:ext cx="8363272" cy="4525963"/>
          </a:xfrm>
        </p:spPr>
        <p:txBody>
          <a:bodyPr/>
          <a:lstStyle/>
          <a:p>
            <a:r>
              <a:rPr lang="en-GB" sz="2100" dirty="0"/>
              <a:t>Understand the operational working of a crematorium.</a:t>
            </a:r>
          </a:p>
          <a:p>
            <a:r>
              <a:rPr lang="en-GB" sz="2100" dirty="0" smtClean="0"/>
              <a:t>Understand </a:t>
            </a:r>
            <a:r>
              <a:rPr lang="en-GB" sz="2100" dirty="0"/>
              <a:t>the purpose of the cremation </a:t>
            </a:r>
            <a:r>
              <a:rPr lang="en-GB" sz="2100" dirty="0" smtClean="0"/>
              <a:t>documentation</a:t>
            </a:r>
            <a:r>
              <a:rPr lang="en-GB" sz="2100" dirty="0"/>
              <a:t>.</a:t>
            </a:r>
          </a:p>
          <a:p>
            <a:r>
              <a:rPr lang="en-GB" sz="2100" dirty="0" smtClean="0"/>
              <a:t>Know </a:t>
            </a:r>
            <a:r>
              <a:rPr lang="en-GB" sz="2100" dirty="0"/>
              <a:t>which surgical implants require removal.</a:t>
            </a:r>
          </a:p>
          <a:p>
            <a:r>
              <a:rPr lang="en-GB" sz="2100" dirty="0" smtClean="0"/>
              <a:t>Understand </a:t>
            </a:r>
            <a:r>
              <a:rPr lang="en-GB" sz="2100" dirty="0"/>
              <a:t>the purpose of the Federation of Burial and </a:t>
            </a:r>
            <a:r>
              <a:rPr lang="en-GB" sz="2100" dirty="0" smtClean="0"/>
              <a:t>Cremation Authorities</a:t>
            </a:r>
            <a:r>
              <a:rPr lang="en-GB" sz="2100" dirty="0"/>
              <a:t>’ (FBCA) Code of Practice and general guidelines.</a:t>
            </a:r>
          </a:p>
          <a:p>
            <a:r>
              <a:rPr lang="en-GB" sz="2100" dirty="0" smtClean="0"/>
              <a:t>Know </a:t>
            </a:r>
            <a:r>
              <a:rPr lang="en-GB" sz="2100" dirty="0"/>
              <a:t>the administrative process for the cremation of body parts.</a:t>
            </a:r>
          </a:p>
          <a:p>
            <a:r>
              <a:rPr lang="en-GB" sz="2100" dirty="0" smtClean="0"/>
              <a:t>Know </a:t>
            </a:r>
            <a:r>
              <a:rPr lang="en-GB" sz="2100" dirty="0"/>
              <a:t>the methods and documentation for the disposal of </a:t>
            </a:r>
            <a:r>
              <a:rPr lang="en-GB" sz="2100" dirty="0" smtClean="0"/>
              <a:t>cremated remains</a:t>
            </a:r>
            <a:r>
              <a:rPr lang="en-GB" sz="2100" dirty="0"/>
              <a:t>.</a:t>
            </a:r>
          </a:p>
          <a:p>
            <a:r>
              <a:rPr lang="en-GB" sz="2100" dirty="0" smtClean="0"/>
              <a:t>Understand </a:t>
            </a:r>
            <a:r>
              <a:rPr lang="en-GB" sz="2100" dirty="0"/>
              <a:t>the scattering/interment of cremated remains.</a:t>
            </a:r>
          </a:p>
          <a:p>
            <a:r>
              <a:rPr lang="en-GB" sz="2100" dirty="0" smtClean="0"/>
              <a:t>Know </a:t>
            </a:r>
            <a:r>
              <a:rPr lang="en-GB" sz="2100" dirty="0"/>
              <a:t>the available options for memorialisation.</a:t>
            </a:r>
          </a:p>
          <a:p>
            <a:r>
              <a:rPr lang="en-GB" sz="2100" dirty="0" smtClean="0"/>
              <a:t>Know </a:t>
            </a:r>
            <a:r>
              <a:rPr lang="en-GB" sz="2100" dirty="0"/>
              <a:t>the current guidelines for the disposal of unclaimed </a:t>
            </a:r>
            <a:r>
              <a:rPr lang="en-GB" sz="2100" dirty="0" smtClean="0"/>
              <a:t>cremated remains</a:t>
            </a:r>
            <a:r>
              <a:rPr lang="en-GB" sz="2100" dirty="0"/>
              <a:t>.</a:t>
            </a:r>
            <a:endParaRPr lang="en-GB" sz="21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Adult cremation with doctors’ papers</a:t>
            </a:r>
            <a:endParaRPr lang="en-GB" dirty="0"/>
          </a:p>
        </p:txBody>
      </p:sp>
      <p:sp>
        <p:nvSpPr>
          <p:cNvPr id="3" name="Content Placeholder 2"/>
          <p:cNvSpPr>
            <a:spLocks noGrp="1"/>
          </p:cNvSpPr>
          <p:nvPr>
            <p:ph idx="1"/>
          </p:nvPr>
        </p:nvSpPr>
        <p:spPr/>
        <p:txBody>
          <a:bodyPr/>
          <a:lstStyle/>
          <a:p>
            <a:pPr lvl="0"/>
            <a:r>
              <a:rPr lang="en-GB" sz="2600" dirty="0" smtClean="0"/>
              <a:t>Form 1: Application for cremation</a:t>
            </a:r>
          </a:p>
          <a:p>
            <a:pPr lvl="0"/>
            <a:r>
              <a:rPr lang="en-GB" sz="2600" dirty="0" smtClean="0"/>
              <a:t>Form 4: Medical Certificate</a:t>
            </a:r>
          </a:p>
          <a:p>
            <a:pPr lvl="0"/>
            <a:r>
              <a:rPr lang="en-GB" sz="2600" dirty="0" smtClean="0"/>
              <a:t>Form 5: Confirmatory medical certificate</a:t>
            </a:r>
          </a:p>
          <a:p>
            <a:pPr lvl="0"/>
            <a:r>
              <a:rPr lang="en-GB" sz="2600" dirty="0" smtClean="0"/>
              <a:t>Registrar’s certificate for burial or cremation</a:t>
            </a:r>
          </a:p>
          <a:p>
            <a:pPr lvl="0"/>
            <a:r>
              <a:rPr lang="en-GB" sz="2600" dirty="0" smtClean="0"/>
              <a:t>Notice of particulars / preliminary application for cremation</a:t>
            </a:r>
          </a:p>
          <a:p>
            <a:pPr lvl="0"/>
            <a:r>
              <a:rPr lang="en-GB" sz="2600" dirty="0" smtClean="0"/>
              <a:t>Authority for disposal of ashes</a:t>
            </a:r>
          </a:p>
          <a:p>
            <a:pPr lvl="0">
              <a:buNone/>
            </a:pPr>
            <a:endParaRPr lang="en-GB" sz="2600" dirty="0" smtClean="0"/>
          </a:p>
          <a:p>
            <a:pPr lvl="0"/>
            <a:r>
              <a:rPr lang="en-GB" sz="2600" dirty="0" smtClean="0"/>
              <a:t>Form 10: Authority to cremate is completed at the crematorium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Children’s Cremations: Foetal Remains	</a:t>
            </a:r>
            <a:endParaRPr lang="en-GB" dirty="0"/>
          </a:p>
        </p:txBody>
      </p:sp>
      <p:sp>
        <p:nvSpPr>
          <p:cNvPr id="3" name="Content Placeholder 2"/>
          <p:cNvSpPr>
            <a:spLocks noGrp="1"/>
          </p:cNvSpPr>
          <p:nvPr>
            <p:ph idx="1"/>
          </p:nvPr>
        </p:nvSpPr>
        <p:spPr/>
        <p:txBody>
          <a:bodyPr/>
          <a:lstStyle/>
          <a:p>
            <a:pPr>
              <a:lnSpc>
                <a:spcPct val="150000"/>
              </a:lnSpc>
              <a:buNone/>
            </a:pPr>
            <a:r>
              <a:rPr lang="en-GB" sz="2000" dirty="0" smtClean="0"/>
              <a:t>No status in law. ICCM guidance is:</a:t>
            </a:r>
          </a:p>
          <a:p>
            <a:pPr marL="720000">
              <a:spcBef>
                <a:spcPts val="0"/>
              </a:spcBef>
            </a:pPr>
            <a:r>
              <a:rPr lang="en-GB" sz="2000" dirty="0" smtClean="0"/>
              <a:t>Certificate of Medical Practitioner / Midwife</a:t>
            </a:r>
          </a:p>
          <a:p>
            <a:pPr marL="720000">
              <a:spcBef>
                <a:spcPts val="0"/>
              </a:spcBef>
            </a:pPr>
            <a:r>
              <a:rPr lang="en-GB" sz="2000" dirty="0" smtClean="0"/>
              <a:t>Cremation Authority’s own application form</a:t>
            </a:r>
          </a:p>
          <a:p>
            <a:pPr>
              <a:buNone/>
            </a:pPr>
            <a:endParaRPr lang="en-GB" sz="2000" dirty="0" smtClean="0"/>
          </a:p>
          <a:p>
            <a:pPr>
              <a:buNone/>
            </a:pPr>
            <a:r>
              <a:rPr lang="en-GB" sz="2000" dirty="0" smtClean="0"/>
              <a:t>Some say:</a:t>
            </a:r>
          </a:p>
          <a:p>
            <a:pPr marL="720000">
              <a:spcBef>
                <a:spcPts val="0"/>
              </a:spcBef>
            </a:pPr>
            <a:r>
              <a:rPr lang="en-GB" sz="2000" dirty="0" smtClean="0"/>
              <a:t>Release of body parts – Cremation 2</a:t>
            </a:r>
          </a:p>
          <a:p>
            <a:pPr marL="720000">
              <a:spcBef>
                <a:spcPts val="0"/>
              </a:spcBef>
            </a:pPr>
            <a:r>
              <a:rPr lang="en-GB" sz="2000" dirty="0" smtClean="0"/>
              <a:t>Application to cremate body parts – Cremation 8</a:t>
            </a:r>
          </a:p>
          <a:p>
            <a:pPr marL="720000">
              <a:spcBef>
                <a:spcPts val="0"/>
              </a:spcBef>
            </a:pPr>
            <a:r>
              <a:rPr lang="en-GB" sz="2000" dirty="0" smtClean="0"/>
              <a:t>Authority to cremate body parts – Cremation 12</a:t>
            </a:r>
          </a:p>
          <a:p>
            <a:endParaRPr lang="en-GB" sz="2000" dirty="0" smtClean="0"/>
          </a:p>
          <a:p>
            <a:pPr>
              <a:buNone/>
            </a:pPr>
            <a:r>
              <a:rPr lang="en-GB" sz="2000" dirty="0" smtClean="0"/>
              <a:t>	+ authority for ashes and Notice of Particulars</a:t>
            </a:r>
          </a:p>
          <a:p>
            <a:pPr>
              <a:buNone/>
            </a:pPr>
            <a:endParaRPr lang="en-GB" sz="2000" dirty="0" smtClean="0"/>
          </a:p>
          <a:p>
            <a:pPr>
              <a:buNone/>
            </a:pPr>
            <a:r>
              <a:rPr lang="en-GB" sz="2000" i="1" dirty="0" smtClean="0"/>
              <a:t>Some crematoria have their own forms.</a:t>
            </a:r>
            <a:endParaRPr lang="en-GB"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left)">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Children’s funerals: Stillbirth</a:t>
            </a:r>
            <a:endParaRPr lang="en-GB" dirty="0"/>
          </a:p>
        </p:txBody>
      </p:sp>
      <p:sp>
        <p:nvSpPr>
          <p:cNvPr id="3" name="Content Placeholder 2"/>
          <p:cNvSpPr>
            <a:spLocks noGrp="1"/>
          </p:cNvSpPr>
          <p:nvPr>
            <p:ph idx="1"/>
          </p:nvPr>
        </p:nvSpPr>
        <p:spPr/>
        <p:txBody>
          <a:bodyPr/>
          <a:lstStyle/>
          <a:p>
            <a:pPr>
              <a:spcBef>
                <a:spcPts val="0"/>
              </a:spcBef>
            </a:pPr>
            <a:r>
              <a:rPr lang="en-GB" dirty="0" smtClean="0"/>
              <a:t>Registrar’s Certificate for Burial or Cremation (Stillbirth)</a:t>
            </a:r>
          </a:p>
          <a:p>
            <a:pPr>
              <a:spcBef>
                <a:spcPts val="0"/>
              </a:spcBef>
            </a:pPr>
            <a:r>
              <a:rPr lang="en-GB" dirty="0" smtClean="0"/>
              <a:t>Cremation 9 – Certificate of Stillbirth from medical 			practitioner or midwife</a:t>
            </a:r>
          </a:p>
          <a:p>
            <a:pPr>
              <a:spcBef>
                <a:spcPts val="0"/>
              </a:spcBef>
            </a:pPr>
            <a:r>
              <a:rPr lang="en-GB" dirty="0" smtClean="0"/>
              <a:t>Cremation 3 – application for cremation</a:t>
            </a:r>
          </a:p>
          <a:p>
            <a:pPr>
              <a:spcBef>
                <a:spcPts val="0"/>
              </a:spcBef>
            </a:pPr>
            <a:r>
              <a:rPr lang="en-GB" dirty="0" smtClean="0"/>
              <a:t>Cremation 13 – medical referee’s authorisation for 			cremation</a:t>
            </a:r>
          </a:p>
          <a:p>
            <a:pPr>
              <a:lnSpc>
                <a:spcPct val="150000"/>
              </a:lnSpc>
              <a:buNone/>
            </a:pPr>
            <a:r>
              <a:rPr lang="en-GB" dirty="0" smtClean="0"/>
              <a:t>OR/</a:t>
            </a:r>
          </a:p>
          <a:p>
            <a:pPr>
              <a:spcBef>
                <a:spcPts val="0"/>
              </a:spcBef>
            </a:pPr>
            <a:r>
              <a:rPr lang="en-GB" dirty="0"/>
              <a:t>Cremation 3 – application for cremation</a:t>
            </a:r>
          </a:p>
          <a:p>
            <a:pPr>
              <a:spcBef>
                <a:spcPts val="0"/>
              </a:spcBef>
            </a:pPr>
            <a:r>
              <a:rPr lang="en-GB" dirty="0" smtClean="0"/>
              <a:t>Cremation 6 – Coroner’s certificate for cremation</a:t>
            </a:r>
          </a:p>
          <a:p>
            <a:pPr>
              <a:spcBef>
                <a:spcPts val="0"/>
              </a:spcBef>
            </a:pPr>
            <a:r>
              <a:rPr lang="en-GB" dirty="0" smtClean="0"/>
              <a:t>Cremation 13 – medical referee’s authorisation for 			cremation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Children’s funerals: infant</a:t>
            </a:r>
            <a:endParaRPr lang="en-GB" dirty="0"/>
          </a:p>
        </p:txBody>
      </p:sp>
      <p:sp>
        <p:nvSpPr>
          <p:cNvPr id="3" name="Content Placeholder 2"/>
          <p:cNvSpPr>
            <a:spLocks noGrp="1"/>
          </p:cNvSpPr>
          <p:nvPr>
            <p:ph idx="1"/>
          </p:nvPr>
        </p:nvSpPr>
        <p:spPr/>
        <p:txBody>
          <a:bodyPr/>
          <a:lstStyle/>
          <a:p>
            <a:pPr>
              <a:buNone/>
            </a:pPr>
            <a:r>
              <a:rPr lang="en-GB" dirty="0" smtClean="0"/>
              <a:t>Any child born alive:</a:t>
            </a:r>
          </a:p>
          <a:p>
            <a:pPr>
              <a:buNone/>
            </a:pPr>
            <a:endParaRPr lang="en-GB" dirty="0" smtClean="0"/>
          </a:p>
          <a:p>
            <a:r>
              <a:rPr lang="en-GB" dirty="0" smtClean="0"/>
              <a:t>Normal regulations apply.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for ashes disposal</a:t>
            </a:r>
            <a:endParaRPr lang="en-GB" dirty="0"/>
          </a:p>
        </p:txBody>
      </p:sp>
      <p:sp>
        <p:nvSpPr>
          <p:cNvPr id="3" name="Content Placeholder 2"/>
          <p:cNvSpPr>
            <a:spLocks noGrp="1"/>
          </p:cNvSpPr>
          <p:nvPr>
            <p:ph idx="1"/>
          </p:nvPr>
        </p:nvSpPr>
        <p:spPr>
          <a:xfrm>
            <a:off x="457200" y="1639341"/>
            <a:ext cx="8229600" cy="4525963"/>
          </a:xfrm>
        </p:spPr>
        <p:txBody>
          <a:bodyPr/>
          <a:lstStyle/>
          <a:p>
            <a:pPr>
              <a:defRPr/>
            </a:pPr>
            <a:r>
              <a:rPr lang="en-US" dirty="0" smtClean="0"/>
              <a:t>Disperse in the Garden of Remembrance at the crematorium (with or without witness)</a:t>
            </a:r>
          </a:p>
          <a:p>
            <a:pPr>
              <a:defRPr/>
            </a:pPr>
            <a:r>
              <a:rPr lang="en-US" dirty="0" smtClean="0"/>
              <a:t>Scatter at another crematorium </a:t>
            </a:r>
          </a:p>
          <a:p>
            <a:pPr>
              <a:defRPr/>
            </a:pPr>
            <a:r>
              <a:rPr lang="en-US" dirty="0" smtClean="0"/>
              <a:t>Bury in a cremation plot </a:t>
            </a:r>
          </a:p>
          <a:p>
            <a:pPr>
              <a:defRPr/>
            </a:pPr>
            <a:r>
              <a:rPr lang="en-US" dirty="0" smtClean="0"/>
              <a:t>Bury or scatter on an existing grave </a:t>
            </a:r>
          </a:p>
          <a:p>
            <a:pPr>
              <a:defRPr/>
            </a:pPr>
            <a:r>
              <a:rPr lang="en-US" dirty="0" smtClean="0"/>
              <a:t>Place in a columbarium </a:t>
            </a:r>
          </a:p>
          <a:p>
            <a:pPr>
              <a:defRPr/>
            </a:pPr>
            <a:r>
              <a:rPr lang="en-US" dirty="0" smtClean="0"/>
              <a:t>Scatter (with permission) on private ground </a:t>
            </a:r>
          </a:p>
          <a:p>
            <a:pPr>
              <a:defRPr/>
            </a:pPr>
            <a:r>
              <a:rPr lang="en-US" dirty="0" smtClean="0"/>
              <a:t>Scatter at sea or on a river </a:t>
            </a:r>
          </a:p>
          <a:p>
            <a:pPr>
              <a:defRPr/>
            </a:pPr>
            <a:r>
              <a:rPr lang="en-US" dirty="0" smtClean="0"/>
              <a:t>Us to retain pending a decision</a:t>
            </a:r>
          </a:p>
          <a:p>
            <a:pPr>
              <a:defRPr/>
            </a:pPr>
            <a:r>
              <a:rPr lang="en-US" dirty="0" smtClean="0"/>
              <a:t>Client to retain</a:t>
            </a:r>
            <a:endParaRPr lang="en-GB" dirty="0" smtClean="0"/>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Disposal Procedures: 1</a:t>
            </a:r>
            <a:endParaRPr lang="en-GB" dirty="0"/>
          </a:p>
        </p:txBody>
      </p:sp>
      <p:sp>
        <p:nvSpPr>
          <p:cNvPr id="3" name="Content Placeholder 2"/>
          <p:cNvSpPr>
            <a:spLocks noGrp="1"/>
          </p:cNvSpPr>
          <p:nvPr>
            <p:ph idx="1"/>
          </p:nvPr>
        </p:nvSpPr>
        <p:spPr>
          <a:xfrm>
            <a:off x="457200" y="1484784"/>
            <a:ext cx="8229600" cy="4525963"/>
          </a:xfrm>
        </p:spPr>
        <p:txBody>
          <a:bodyPr/>
          <a:lstStyle/>
          <a:p>
            <a:pPr>
              <a:buNone/>
            </a:pPr>
            <a:r>
              <a:rPr lang="en-GB" dirty="0" smtClean="0"/>
              <a:t>Garden of Remembrance:  Crematorium</a:t>
            </a:r>
          </a:p>
          <a:p>
            <a:r>
              <a:rPr lang="en-GB" dirty="0" smtClean="0"/>
              <a:t>Ashes disposal authority signed by Applicant</a:t>
            </a:r>
          </a:p>
          <a:p>
            <a:endParaRPr lang="en-GB" dirty="0" smtClean="0"/>
          </a:p>
          <a:p>
            <a:pPr>
              <a:buNone/>
            </a:pPr>
            <a:r>
              <a:rPr lang="en-GB" dirty="0" smtClean="0"/>
              <a:t>Garden of Remembrance: Cemetery</a:t>
            </a:r>
          </a:p>
          <a:p>
            <a:r>
              <a:rPr lang="en-GB" dirty="0" smtClean="0"/>
              <a:t>Certificate of cremation</a:t>
            </a:r>
          </a:p>
          <a:p>
            <a:r>
              <a:rPr lang="en-GB" dirty="0" smtClean="0"/>
              <a:t>Cemetery’s application form / Notice of Interment (if applicable)</a:t>
            </a:r>
          </a:p>
          <a:p>
            <a:pPr>
              <a:buNone/>
            </a:pPr>
            <a:endParaRPr lang="en-GB" dirty="0" smtClean="0"/>
          </a:p>
          <a:p>
            <a:pPr>
              <a:buNone/>
            </a:pPr>
            <a:r>
              <a:rPr lang="en-GB" dirty="0" smtClean="0"/>
              <a:t>Churchyard: interment or strewing</a:t>
            </a:r>
          </a:p>
          <a:p>
            <a:pPr>
              <a:buNone/>
            </a:pPr>
            <a:r>
              <a:rPr lang="en-GB" dirty="0" smtClean="0"/>
              <a:t>(Scattering unlikely to be permitted)</a:t>
            </a:r>
          </a:p>
          <a:p>
            <a:r>
              <a:rPr lang="en-GB" dirty="0" smtClean="0"/>
              <a:t>Certificate of cremation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left)">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Disposal Procedures: 2</a:t>
            </a:r>
            <a:endParaRPr lang="en-GB" dirty="0"/>
          </a:p>
        </p:txBody>
      </p:sp>
      <p:sp>
        <p:nvSpPr>
          <p:cNvPr id="3" name="Content Placeholder 2"/>
          <p:cNvSpPr>
            <a:spLocks noGrp="1"/>
          </p:cNvSpPr>
          <p:nvPr>
            <p:ph idx="1"/>
          </p:nvPr>
        </p:nvSpPr>
        <p:spPr/>
        <p:txBody>
          <a:bodyPr/>
          <a:lstStyle/>
          <a:p>
            <a:pPr>
              <a:buNone/>
            </a:pPr>
            <a:r>
              <a:rPr lang="en-GB" sz="2200" dirty="0" smtClean="0"/>
              <a:t>Interment in a full grave</a:t>
            </a:r>
          </a:p>
          <a:p>
            <a:pPr>
              <a:spcBef>
                <a:spcPts val="0"/>
              </a:spcBef>
            </a:pPr>
            <a:r>
              <a:rPr lang="en-GB" sz="2200" dirty="0" smtClean="0"/>
              <a:t>Certificate of cremation</a:t>
            </a:r>
          </a:p>
          <a:p>
            <a:pPr>
              <a:spcBef>
                <a:spcPts val="0"/>
              </a:spcBef>
            </a:pPr>
            <a:r>
              <a:rPr lang="en-GB" sz="2200" dirty="0" smtClean="0"/>
              <a:t>Notice of Interment</a:t>
            </a:r>
          </a:p>
          <a:p>
            <a:pPr>
              <a:spcBef>
                <a:spcPts val="0"/>
              </a:spcBef>
            </a:pPr>
            <a:r>
              <a:rPr lang="en-GB" sz="2200" dirty="0" smtClean="0"/>
              <a:t>Transfer of deed (if necessary)</a:t>
            </a:r>
          </a:p>
          <a:p>
            <a:pPr>
              <a:spcBef>
                <a:spcPts val="0"/>
              </a:spcBef>
            </a:pPr>
            <a:r>
              <a:rPr lang="en-GB" sz="2200" dirty="0" smtClean="0"/>
              <a:t>Digging ticket (if necessary)</a:t>
            </a:r>
            <a:br>
              <a:rPr lang="en-GB" sz="2200" dirty="0" smtClean="0"/>
            </a:br>
            <a:endParaRPr lang="en-GB" sz="2200" dirty="0" smtClean="0"/>
          </a:p>
          <a:p>
            <a:pPr>
              <a:buNone/>
            </a:pPr>
            <a:r>
              <a:rPr lang="en-GB" sz="2200" dirty="0" smtClean="0"/>
              <a:t>Columbarium/Niche at Crematorium</a:t>
            </a:r>
          </a:p>
          <a:p>
            <a:pPr>
              <a:spcBef>
                <a:spcPts val="0"/>
              </a:spcBef>
            </a:pPr>
            <a:r>
              <a:rPr lang="en-GB" sz="2200" dirty="0" smtClean="0"/>
              <a:t>Ashes disposal signed by applicant</a:t>
            </a:r>
          </a:p>
          <a:p>
            <a:pPr>
              <a:spcBef>
                <a:spcPts val="0"/>
              </a:spcBef>
            </a:pPr>
            <a:r>
              <a:rPr lang="en-GB" sz="2200" dirty="0" smtClean="0"/>
              <a:t>Certificate of Cremation (if ashes being returned)</a:t>
            </a:r>
          </a:p>
          <a:p>
            <a:pPr>
              <a:spcBef>
                <a:spcPts val="0"/>
              </a:spcBef>
            </a:pPr>
            <a:r>
              <a:rPr lang="en-GB" sz="2200" dirty="0" smtClean="0"/>
              <a:t>Possibly memorial application/purchase</a:t>
            </a:r>
          </a:p>
          <a:p>
            <a:pPr>
              <a:spcBef>
                <a:spcPts val="0"/>
              </a:spcBef>
            </a:pPr>
            <a:endParaRPr lang="en-GB" sz="2200" dirty="0" smtClean="0"/>
          </a:p>
          <a:p>
            <a:pPr>
              <a:spcBef>
                <a:spcPts val="0"/>
              </a:spcBef>
              <a:buNone/>
            </a:pPr>
            <a:r>
              <a:rPr lang="en-GB" sz="2200" dirty="0" smtClean="0"/>
              <a:t>Disposal at Sea</a:t>
            </a:r>
          </a:p>
          <a:p>
            <a:pPr>
              <a:spcBef>
                <a:spcPts val="0"/>
              </a:spcBef>
            </a:pPr>
            <a:r>
              <a:rPr lang="en-GB" sz="2200" dirty="0" smtClean="0"/>
              <a:t>Certificate of Cremation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left)">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Polytainer</a:t>
            </a:r>
            <a:r>
              <a:rPr lang="en-GB" dirty="0" smtClean="0"/>
              <a:t> / </a:t>
            </a:r>
            <a:r>
              <a:rPr lang="en-GB" dirty="0" err="1" smtClean="0"/>
              <a:t>Cremtainer</a:t>
            </a:r>
            <a:endParaRPr lang="en-GB" dirty="0"/>
          </a:p>
        </p:txBody>
      </p:sp>
      <p:pic>
        <p:nvPicPr>
          <p:cNvPr id="4" name="Content Placeholder 3" descr="cremtainer.jpg"/>
          <p:cNvPicPr>
            <a:picLocks noGrp="1" noChangeAspect="1"/>
          </p:cNvPicPr>
          <p:nvPr>
            <p:ph idx="1"/>
          </p:nvPr>
        </p:nvPicPr>
        <p:blipFill>
          <a:blip r:embed="rId2" cstate="print"/>
          <a:stretch>
            <a:fillRect/>
          </a:stretch>
        </p:blipFill>
        <p:spPr>
          <a:xfrm>
            <a:off x="3275856" y="1702943"/>
            <a:ext cx="2592288" cy="432047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Cardboard crematorium container </a:t>
            </a:r>
            <a:endParaRPr lang="en-GB" dirty="0"/>
          </a:p>
        </p:txBody>
      </p:sp>
      <p:pic>
        <p:nvPicPr>
          <p:cNvPr id="4" name="Content Placeholder 3" descr="largeashwoodlined_1_2.jpg"/>
          <p:cNvPicPr>
            <a:picLocks noGrp="1" noChangeAspect="1"/>
          </p:cNvPicPr>
          <p:nvPr>
            <p:ph idx="1"/>
          </p:nvPr>
        </p:nvPicPr>
        <p:blipFill>
          <a:blip r:embed="rId2" cstate="print"/>
          <a:stretch>
            <a:fillRect/>
          </a:stretch>
        </p:blipFill>
        <p:spPr>
          <a:xfrm>
            <a:off x="1835695" y="1882336"/>
            <a:ext cx="5472610" cy="396169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Traditional wooden casket</a:t>
            </a:r>
            <a:endParaRPr lang="en-GB" dirty="0"/>
          </a:p>
        </p:txBody>
      </p:sp>
      <p:pic>
        <p:nvPicPr>
          <p:cNvPr id="4" name="Content Placeholder 3" descr="guildford.jpg"/>
          <p:cNvPicPr>
            <a:picLocks noGrp="1" noChangeAspect="1"/>
          </p:cNvPicPr>
          <p:nvPr>
            <p:ph idx="1"/>
          </p:nvPr>
        </p:nvPicPr>
        <p:blipFill>
          <a:blip r:embed="rId2" cstate="print"/>
          <a:stretch>
            <a:fillRect/>
          </a:stretch>
        </p:blipFill>
        <p:spPr>
          <a:xfrm>
            <a:off x="1038225" y="1624806"/>
            <a:ext cx="7067550" cy="44767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Cremation Regulations 2008: 1</a:t>
            </a:r>
            <a:endParaRPr lang="en-GB" dirty="0"/>
          </a:p>
        </p:txBody>
      </p:sp>
      <p:sp>
        <p:nvSpPr>
          <p:cNvPr id="3" name="Content Placeholder 2"/>
          <p:cNvSpPr>
            <a:spLocks noGrp="1"/>
          </p:cNvSpPr>
          <p:nvPr>
            <p:ph idx="1"/>
          </p:nvPr>
        </p:nvSpPr>
        <p:spPr/>
        <p:txBody>
          <a:bodyPr/>
          <a:lstStyle/>
          <a:p>
            <a:pPr lvl="0"/>
            <a:r>
              <a:rPr lang="en-GB" dirty="0" smtClean="0"/>
              <a:t>Sets out provision for the opening and closing of crematoria</a:t>
            </a:r>
          </a:p>
          <a:p>
            <a:pPr lvl="1"/>
            <a:r>
              <a:rPr lang="en-GB" dirty="0" smtClean="0"/>
              <a:t>Closure requires one month’s notice and local publicity</a:t>
            </a:r>
          </a:p>
          <a:p>
            <a:pPr lvl="1"/>
            <a:r>
              <a:rPr lang="en-GB" dirty="0" smtClean="0"/>
              <a:t>Also provides for inspection thereof</a:t>
            </a:r>
          </a:p>
          <a:p>
            <a:pPr lvl="1"/>
            <a:r>
              <a:rPr lang="en-GB" dirty="0" smtClean="0"/>
              <a:t>Also for their record keeping (</a:t>
            </a:r>
            <a:r>
              <a:rPr lang="en-GB" dirty="0" err="1" smtClean="0"/>
              <a:t>eg</a:t>
            </a:r>
            <a:r>
              <a:rPr lang="en-GB" dirty="0" smtClean="0"/>
              <a:t> submitted forms for cremation should be retained for 15yrs or 2yrs if an electronic copy is made)</a:t>
            </a:r>
          </a:p>
          <a:p>
            <a:pPr lvl="0"/>
            <a:r>
              <a:rPr lang="en-GB" dirty="0" smtClean="0"/>
              <a:t>Provides for the appointment and removal of medical referees (and deputies as required)</a:t>
            </a:r>
          </a:p>
          <a:p>
            <a:pPr lvl="1"/>
            <a:r>
              <a:rPr lang="en-GB" dirty="0" smtClean="0"/>
              <a:t>Must be registered medical practitioners of 5yrs standing</a:t>
            </a:r>
          </a:p>
          <a:p>
            <a:pPr lvl="1"/>
            <a:r>
              <a:rPr lang="en-GB" dirty="0" smtClean="0"/>
              <a:t>And for them to report to the Secretary of State</a:t>
            </a:r>
          </a:p>
          <a:p>
            <a:pPr lvl="0"/>
            <a:r>
              <a:rPr lang="en-GB" dirty="0" smtClean="0"/>
              <a:t>Provides for the appointment of a registrar and his/her duties</a:t>
            </a:r>
          </a:p>
          <a:p>
            <a:pPr lvl="1"/>
            <a:r>
              <a:rPr lang="en-GB" dirty="0" smtClean="0"/>
              <a:t>And for their registers of cremation and what they contain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Lawnswood</a:t>
            </a:r>
            <a:r>
              <a:rPr lang="en-GB" dirty="0" smtClean="0"/>
              <a:t> urn</a:t>
            </a:r>
            <a:endParaRPr lang="en-GB" dirty="0"/>
          </a:p>
        </p:txBody>
      </p:sp>
      <p:pic>
        <p:nvPicPr>
          <p:cNvPr id="4" name="Content Placeholder 3" descr="lawnswood.jpg"/>
          <p:cNvPicPr>
            <a:picLocks noGrp="1" noChangeAspect="1"/>
          </p:cNvPicPr>
          <p:nvPr>
            <p:ph idx="1"/>
          </p:nvPr>
        </p:nvPicPr>
        <p:blipFill>
          <a:blip r:embed="rId2" cstate="print"/>
          <a:stretch>
            <a:fillRect/>
          </a:stretch>
        </p:blipFill>
        <p:spPr>
          <a:xfrm>
            <a:off x="2843808" y="1685459"/>
            <a:ext cx="3456384" cy="435544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Bamboo casket</a:t>
            </a:r>
            <a:endParaRPr lang="en-GB" dirty="0"/>
          </a:p>
        </p:txBody>
      </p:sp>
      <p:pic>
        <p:nvPicPr>
          <p:cNvPr id="4" name="Content Placeholder 3" descr="bambooashcasketaspen-200x200.jpg"/>
          <p:cNvPicPr>
            <a:picLocks noGrp="1" noChangeAspect="1"/>
          </p:cNvPicPr>
          <p:nvPr>
            <p:ph idx="1"/>
          </p:nvPr>
        </p:nvPicPr>
        <p:blipFill>
          <a:blip r:embed="rId2" cstate="print"/>
          <a:stretch>
            <a:fillRect/>
          </a:stretch>
        </p:blipFill>
        <p:spPr>
          <a:xfrm>
            <a:off x="2409627" y="1700808"/>
            <a:ext cx="4324746" cy="432474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Scattering tube</a:t>
            </a:r>
            <a:endParaRPr lang="en-GB" dirty="0"/>
          </a:p>
        </p:txBody>
      </p:sp>
      <p:pic>
        <p:nvPicPr>
          <p:cNvPr id="4" name="Content Placeholder 3" descr="Starry-Night-scatter-tube.jpg"/>
          <p:cNvPicPr>
            <a:picLocks noGrp="1" noChangeAspect="1"/>
          </p:cNvPicPr>
          <p:nvPr>
            <p:ph idx="1"/>
          </p:nvPr>
        </p:nvPicPr>
        <p:blipFill>
          <a:blip r:embed="rId2" cstate="print"/>
          <a:stretch>
            <a:fillRect/>
          </a:stretch>
        </p:blipFill>
        <p:spPr>
          <a:xfrm>
            <a:off x="3063345" y="1700808"/>
            <a:ext cx="2950237" cy="442535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Sanctum 2000</a:t>
            </a:r>
            <a:endParaRPr lang="en-GB" dirty="0"/>
          </a:p>
        </p:txBody>
      </p:sp>
      <p:pic>
        <p:nvPicPr>
          <p:cNvPr id="4" name="Content Placeholder 3" descr="sanctum2000.jpg"/>
          <p:cNvPicPr>
            <a:picLocks noGrp="1" noChangeAspect="1"/>
          </p:cNvPicPr>
          <p:nvPr>
            <p:ph idx="1"/>
          </p:nvPr>
        </p:nvPicPr>
        <p:blipFill>
          <a:blip r:embed="rId2" cstate="print"/>
          <a:stretch>
            <a:fillRect/>
          </a:stretch>
        </p:blipFill>
        <p:spPr>
          <a:xfrm>
            <a:off x="2483768" y="1670538"/>
            <a:ext cx="4176464" cy="438528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Protocol for ashes disposal</a:t>
            </a:r>
            <a:endParaRPr lang="en-GB" dirty="0"/>
          </a:p>
        </p:txBody>
      </p:sp>
      <p:sp>
        <p:nvSpPr>
          <p:cNvPr id="3" name="Content Placeholder 2"/>
          <p:cNvSpPr>
            <a:spLocks noGrp="1"/>
          </p:cNvSpPr>
          <p:nvPr>
            <p:ph idx="1"/>
          </p:nvPr>
        </p:nvSpPr>
        <p:spPr>
          <a:xfrm>
            <a:off x="457200" y="1556792"/>
            <a:ext cx="8229600" cy="4525963"/>
          </a:xfrm>
        </p:spPr>
        <p:txBody>
          <a:bodyPr/>
          <a:lstStyle/>
          <a:p>
            <a:pPr>
              <a:defRPr/>
            </a:pPr>
            <a:r>
              <a:rPr lang="en-US" sz="2150" dirty="0" smtClean="0"/>
              <a:t>Ashes held in the FD’s care should be recorded in a register held for this purpose</a:t>
            </a:r>
          </a:p>
          <a:p>
            <a:pPr>
              <a:defRPr/>
            </a:pPr>
            <a:r>
              <a:rPr lang="en-US" sz="2150" dirty="0" smtClean="0"/>
              <a:t>Ashes collected from the FD should be released only to the applicant for cremation unless </a:t>
            </a:r>
            <a:r>
              <a:rPr lang="en-US" sz="2150" b="1" u="sng" dirty="0" smtClean="0"/>
              <a:t>written</a:t>
            </a:r>
            <a:r>
              <a:rPr lang="en-US" sz="2150" dirty="0" smtClean="0"/>
              <a:t> authority is given by the applicant to release to another party</a:t>
            </a:r>
          </a:p>
          <a:p>
            <a:pPr>
              <a:defRPr/>
            </a:pPr>
            <a:r>
              <a:rPr lang="en-US" sz="2150" dirty="0" smtClean="0"/>
              <a:t>A signature must always be obtained when ashes are collected</a:t>
            </a:r>
          </a:p>
          <a:p>
            <a:pPr>
              <a:defRPr/>
            </a:pPr>
            <a:r>
              <a:rPr lang="en-US" sz="2150" dirty="0" smtClean="0"/>
              <a:t>Ashes </a:t>
            </a:r>
            <a:r>
              <a:rPr lang="en-US" sz="2150" dirty="0" err="1" smtClean="0"/>
              <a:t>despatched</a:t>
            </a:r>
            <a:r>
              <a:rPr lang="en-US" sz="2150" dirty="0" smtClean="0"/>
              <a:t> by courier should be </a:t>
            </a:r>
            <a:r>
              <a:rPr lang="en-US" sz="2150" dirty="0" err="1" smtClean="0"/>
              <a:t>despatched</a:t>
            </a:r>
            <a:r>
              <a:rPr lang="en-US" sz="2150" dirty="0" smtClean="0"/>
              <a:t> into the care of another funeral director </a:t>
            </a:r>
          </a:p>
          <a:p>
            <a:pPr>
              <a:defRPr/>
            </a:pPr>
            <a:r>
              <a:rPr lang="en-US" sz="2150" dirty="0" smtClean="0"/>
              <a:t>Consular regulations may apply equal to ashes as to full remains</a:t>
            </a:r>
          </a:p>
          <a:p>
            <a:pPr>
              <a:defRPr/>
            </a:pPr>
            <a:r>
              <a:rPr lang="en-US" sz="2150" dirty="0" smtClean="0"/>
              <a:t>A record should be kept on the main funeral file of the final destination of ashes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Disposal of historic ashes</a:t>
            </a:r>
            <a:endParaRPr lang="en-GB" dirty="0"/>
          </a:p>
        </p:txBody>
      </p:sp>
      <p:sp>
        <p:nvSpPr>
          <p:cNvPr id="3" name="Content Placeholder 2"/>
          <p:cNvSpPr>
            <a:spLocks noGrp="1"/>
          </p:cNvSpPr>
          <p:nvPr>
            <p:ph idx="1"/>
          </p:nvPr>
        </p:nvSpPr>
        <p:spPr>
          <a:xfrm>
            <a:off x="457200" y="1484784"/>
            <a:ext cx="8229600" cy="4525963"/>
          </a:xfrm>
        </p:spPr>
        <p:txBody>
          <a:bodyPr/>
          <a:lstStyle/>
          <a:p>
            <a:pPr>
              <a:buNone/>
            </a:pPr>
            <a:r>
              <a:rPr lang="en-GB" dirty="0" smtClean="0"/>
              <a:t>After five years from the date of the funeral:</a:t>
            </a:r>
          </a:p>
          <a:p>
            <a:pPr lvl="0">
              <a:lnSpc>
                <a:spcPct val="150000"/>
              </a:lnSpc>
              <a:spcBef>
                <a:spcPts val="0"/>
              </a:spcBef>
            </a:pPr>
            <a:r>
              <a:rPr lang="en-GB" sz="1900" dirty="0" smtClean="0"/>
              <a:t>Take reasonable steps to contact the family</a:t>
            </a:r>
          </a:p>
          <a:p>
            <a:pPr lvl="0">
              <a:spcBef>
                <a:spcPts val="0"/>
              </a:spcBef>
            </a:pPr>
            <a:r>
              <a:rPr lang="en-GB" sz="1900" dirty="0" smtClean="0"/>
              <a:t>Send a Recorded Delivery letter to the applicant advising that you will scatter the ashes if no word to the contrary is received within 28 days</a:t>
            </a:r>
          </a:p>
          <a:p>
            <a:pPr lvl="0">
              <a:spcBef>
                <a:spcPts val="0"/>
              </a:spcBef>
            </a:pPr>
            <a:r>
              <a:rPr lang="en-GB" sz="1900" dirty="0" smtClean="0"/>
              <a:t>If doing a mass disposal place a notice in local newspaper to this effect also</a:t>
            </a:r>
          </a:p>
          <a:p>
            <a:pPr lvl="0">
              <a:spcBef>
                <a:spcPts val="0"/>
              </a:spcBef>
            </a:pPr>
            <a:r>
              <a:rPr lang="en-GB" sz="1900" dirty="0" smtClean="0"/>
              <a:t>Return ashes to the originating crematorium (if they will accept them – they may not)</a:t>
            </a:r>
          </a:p>
          <a:p>
            <a:pPr lvl="0">
              <a:spcBef>
                <a:spcPts val="0"/>
              </a:spcBef>
            </a:pPr>
            <a:r>
              <a:rPr lang="en-GB" sz="1900" dirty="0" smtClean="0"/>
              <a:t>Scatter within the grounds of the funeral home – if possible and appropriate</a:t>
            </a:r>
          </a:p>
          <a:p>
            <a:pPr lvl="0">
              <a:spcBef>
                <a:spcPts val="0"/>
              </a:spcBef>
            </a:pPr>
            <a:r>
              <a:rPr lang="en-GB" sz="1900" dirty="0" smtClean="0"/>
              <a:t>Purchase a plot in a cemetery</a:t>
            </a:r>
          </a:p>
          <a:p>
            <a:pPr lvl="0">
              <a:spcBef>
                <a:spcPts val="0"/>
              </a:spcBef>
            </a:pPr>
            <a:r>
              <a:rPr lang="en-GB" sz="1900" dirty="0" smtClean="0"/>
              <a:t>Reach agreement with a vicar for interment in a churchyard</a:t>
            </a:r>
          </a:p>
          <a:p>
            <a:pPr lvl="0">
              <a:spcBef>
                <a:spcPts val="0"/>
              </a:spcBef>
            </a:pPr>
            <a:r>
              <a:rPr lang="en-GB" sz="1900" dirty="0" smtClean="0"/>
              <a:t>Scatter somewhere nice (with permission!)</a:t>
            </a:r>
          </a:p>
          <a:p>
            <a:pPr lvl="0">
              <a:spcBef>
                <a:spcPts val="0"/>
              </a:spcBef>
            </a:pPr>
            <a:r>
              <a:rPr lang="en-GB" sz="1900" dirty="0" smtClean="0"/>
              <a:t>Arrange local publicity if appropriate</a:t>
            </a:r>
          </a:p>
          <a:p>
            <a:pPr>
              <a:spcBef>
                <a:spcPts val="0"/>
              </a:spcBef>
            </a:pPr>
            <a:r>
              <a:rPr lang="en-GB" sz="1900" dirty="0" smtClean="0"/>
              <a:t>Keep a paper trail</a:t>
            </a:r>
            <a:endParaRPr lang="en-GB"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Cremation Memorials</a:t>
            </a:r>
            <a:endParaRPr lang="en-GB" dirty="0"/>
          </a:p>
        </p:txBody>
      </p:sp>
      <p:sp>
        <p:nvSpPr>
          <p:cNvPr id="3" name="Content Placeholder 2"/>
          <p:cNvSpPr>
            <a:spLocks noGrp="1"/>
          </p:cNvSpPr>
          <p:nvPr>
            <p:ph idx="1"/>
          </p:nvPr>
        </p:nvSpPr>
        <p:spPr/>
        <p:txBody>
          <a:bodyPr/>
          <a:lstStyle/>
          <a:p>
            <a:pPr>
              <a:buNone/>
            </a:pPr>
            <a:r>
              <a:rPr lang="en-GB" sz="2800" dirty="0" smtClean="0"/>
              <a:t>Basically four options </a:t>
            </a:r>
          </a:p>
          <a:p>
            <a:pPr>
              <a:buNone/>
            </a:pPr>
            <a:endParaRPr lang="en-GB" sz="2800" dirty="0" smtClean="0"/>
          </a:p>
          <a:p>
            <a:pPr lvl="0"/>
            <a:r>
              <a:rPr lang="en-GB" sz="2800" dirty="0" smtClean="0"/>
              <a:t>Book of Remembrance (may also be electronic)</a:t>
            </a:r>
          </a:p>
          <a:p>
            <a:pPr lvl="0"/>
            <a:r>
              <a:rPr lang="en-GB" sz="2800" dirty="0" smtClean="0"/>
              <a:t>Garden of Remembrance (may have </a:t>
            </a:r>
            <a:r>
              <a:rPr lang="en-GB" sz="2800" dirty="0" err="1" smtClean="0"/>
              <a:t>rosebeds</a:t>
            </a:r>
            <a:r>
              <a:rPr lang="en-GB" sz="2800" dirty="0" smtClean="0"/>
              <a:t>, metal plaques, wall plaques, benches, usually time-limited)</a:t>
            </a:r>
          </a:p>
          <a:p>
            <a:pPr lvl="0"/>
            <a:r>
              <a:rPr lang="en-GB" sz="2800" dirty="0" smtClean="0"/>
              <a:t>Columbarium/niche plaques</a:t>
            </a:r>
          </a:p>
          <a:p>
            <a:pPr lvl="0"/>
            <a:r>
              <a:rPr lang="en-GB" sz="2800" dirty="0" smtClean="0"/>
              <a:t>Cremation tablets (either at the crematorium or elsewhere)</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Cremation of body parts</a:t>
            </a:r>
            <a:endParaRPr lang="en-GB" dirty="0"/>
          </a:p>
        </p:txBody>
      </p:sp>
      <p:sp>
        <p:nvSpPr>
          <p:cNvPr id="3" name="Content Placeholder 2"/>
          <p:cNvSpPr>
            <a:spLocks noGrp="1"/>
          </p:cNvSpPr>
          <p:nvPr>
            <p:ph idx="1"/>
          </p:nvPr>
        </p:nvSpPr>
        <p:spPr/>
        <p:txBody>
          <a:bodyPr/>
          <a:lstStyle/>
          <a:p>
            <a:pPr>
              <a:buNone/>
            </a:pPr>
            <a:r>
              <a:rPr lang="en-GB" dirty="0" smtClean="0"/>
              <a:t>If at the original crematorium:</a:t>
            </a:r>
          </a:p>
          <a:p>
            <a:pPr>
              <a:spcBef>
                <a:spcPts val="0"/>
              </a:spcBef>
            </a:pPr>
            <a:r>
              <a:rPr lang="en-GB" dirty="0" smtClean="0"/>
              <a:t>Cremation 2: application for cremation of body parts</a:t>
            </a:r>
          </a:p>
          <a:p>
            <a:pPr>
              <a:spcBef>
                <a:spcPts val="0"/>
              </a:spcBef>
            </a:pPr>
            <a:r>
              <a:rPr lang="en-GB" dirty="0" smtClean="0"/>
              <a:t>Cremation 8: Certificate releasing body parts for cremation</a:t>
            </a:r>
          </a:p>
          <a:p>
            <a:pPr>
              <a:spcBef>
                <a:spcPts val="0"/>
              </a:spcBef>
            </a:pPr>
            <a:r>
              <a:rPr lang="en-GB" dirty="0" smtClean="0"/>
              <a:t>Cremation 12: Authority to cremate body parts</a:t>
            </a:r>
          </a:p>
          <a:p>
            <a:pPr>
              <a:spcBef>
                <a:spcPts val="0"/>
              </a:spcBef>
            </a:pPr>
            <a:r>
              <a:rPr lang="en-GB" dirty="0" smtClean="0"/>
              <a:t>Notice of particulars</a:t>
            </a:r>
          </a:p>
          <a:p>
            <a:pPr>
              <a:lnSpc>
                <a:spcPct val="150000"/>
              </a:lnSpc>
              <a:buNone/>
            </a:pPr>
            <a:r>
              <a:rPr lang="en-GB" dirty="0" smtClean="0"/>
              <a:t>If at a different crematorium:</a:t>
            </a:r>
          </a:p>
          <a:p>
            <a:pPr>
              <a:spcBef>
                <a:spcPts val="0"/>
              </a:spcBef>
            </a:pPr>
            <a:r>
              <a:rPr lang="en-GB" dirty="0" smtClean="0"/>
              <a:t>Cremation 2: application for cremation of body parts</a:t>
            </a:r>
          </a:p>
          <a:p>
            <a:pPr>
              <a:spcBef>
                <a:spcPts val="0"/>
              </a:spcBef>
            </a:pPr>
            <a:r>
              <a:rPr lang="en-GB" dirty="0" smtClean="0"/>
              <a:t>Cremation 8: Certificate releasing body parts for cremation</a:t>
            </a:r>
          </a:p>
          <a:p>
            <a:pPr>
              <a:spcBef>
                <a:spcPts val="0"/>
              </a:spcBef>
            </a:pPr>
            <a:r>
              <a:rPr lang="en-GB" dirty="0" smtClean="0"/>
              <a:t>Cremation 12: Authority to cremate body parts</a:t>
            </a:r>
          </a:p>
          <a:p>
            <a:pPr>
              <a:spcBef>
                <a:spcPts val="0"/>
              </a:spcBef>
            </a:pPr>
            <a:r>
              <a:rPr lang="en-GB" dirty="0" smtClean="0"/>
              <a:t>Certified copy of the entry of death</a:t>
            </a:r>
          </a:p>
          <a:p>
            <a:pPr>
              <a:spcBef>
                <a:spcPts val="0"/>
              </a:spcBef>
            </a:pPr>
            <a:r>
              <a:rPr lang="en-GB" dirty="0" smtClean="0"/>
              <a:t>Notice of particulars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next time:</a:t>
            </a:r>
            <a:endParaRPr lang="en-GB" dirty="0"/>
          </a:p>
        </p:txBody>
      </p:sp>
      <p:sp>
        <p:nvSpPr>
          <p:cNvPr id="3" name="Content Placeholder 2"/>
          <p:cNvSpPr>
            <a:spLocks noGrp="1"/>
          </p:cNvSpPr>
          <p:nvPr>
            <p:ph idx="1"/>
          </p:nvPr>
        </p:nvSpPr>
        <p:spPr/>
        <p:txBody>
          <a:bodyPr/>
          <a:lstStyle/>
          <a:p>
            <a:r>
              <a:rPr lang="en-GB" dirty="0" smtClean="0"/>
              <a:t>Visit a crematorium and report on their procedures, from receipt of the coffin to release/scattering of the ashes. Include in your report:</a:t>
            </a:r>
          </a:p>
          <a:p>
            <a:pPr lvl="1"/>
            <a:r>
              <a:rPr lang="en-GB" dirty="0" smtClean="0"/>
              <a:t>Record keeping</a:t>
            </a:r>
          </a:p>
          <a:p>
            <a:pPr lvl="1"/>
            <a:r>
              <a:rPr lang="en-GB" dirty="0" smtClean="0"/>
              <a:t>Identification procedures</a:t>
            </a:r>
          </a:p>
          <a:p>
            <a:pPr lvl="1"/>
            <a:r>
              <a:rPr lang="en-GB" dirty="0" smtClean="0"/>
              <a:t>The process</a:t>
            </a:r>
          </a:p>
          <a:p>
            <a:pPr marL="0" lvl="1">
              <a:buNone/>
            </a:pPr>
            <a:endParaRPr lang="en-GB" sz="2400" dirty="0" smtClean="0"/>
          </a:p>
          <a:p>
            <a:pPr marL="0" lvl="1">
              <a:buFont typeface="Arial" pitchFamily="34" charset="0"/>
              <a:buChar char="•"/>
            </a:pPr>
            <a:r>
              <a:rPr lang="en-GB" sz="2400" dirty="0" smtClean="0"/>
              <a:t>Research the procedure for removal and disposal of your selection of the hazardous implants discussed today.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txBox="1">
            <a:spLocks/>
          </p:cNvSpPr>
          <p:nvPr/>
        </p:nvSpPr>
        <p:spPr bwMode="auto">
          <a:xfrm>
            <a:off x="755650" y="3182938"/>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4400" dirty="0">
                <a:solidFill>
                  <a:schemeClr val="bg1"/>
                </a:solidFill>
                <a:latin typeface="Baskerville Old Face" pitchFamily="18" charset="0"/>
              </a:rPr>
              <a:t>A family undertaking.</a:t>
            </a:r>
          </a:p>
        </p:txBody>
      </p:sp>
      <p:pic>
        <p:nvPicPr>
          <p:cNvPr id="4301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5403850"/>
            <a:ext cx="2162175" cy="92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9700" y="5403850"/>
            <a:ext cx="1009650" cy="101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65563" y="1628775"/>
            <a:ext cx="1408112"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Cremation Regulations 2008: 2</a:t>
            </a:r>
            <a:endParaRPr lang="en-GB" dirty="0"/>
          </a:p>
        </p:txBody>
      </p:sp>
      <p:sp>
        <p:nvSpPr>
          <p:cNvPr id="3" name="Content Placeholder 2"/>
          <p:cNvSpPr>
            <a:spLocks noGrp="1"/>
          </p:cNvSpPr>
          <p:nvPr>
            <p:ph idx="1"/>
          </p:nvPr>
        </p:nvSpPr>
        <p:spPr/>
        <p:txBody>
          <a:bodyPr/>
          <a:lstStyle/>
          <a:p>
            <a:pPr lvl="0"/>
            <a:r>
              <a:rPr lang="en-GB" dirty="0" smtClean="0"/>
              <a:t>Sets out new Forms 1-13 and the additional documentation required for cremation</a:t>
            </a:r>
          </a:p>
          <a:p>
            <a:pPr lvl="1"/>
            <a:r>
              <a:rPr lang="en-GB" dirty="0" smtClean="0"/>
              <a:t>And that the content and format of these should be adhered to and may be refused if they are not</a:t>
            </a:r>
          </a:p>
          <a:p>
            <a:pPr lvl="0"/>
            <a:r>
              <a:rPr lang="en-GB" dirty="0" smtClean="0"/>
              <a:t>Provides the right for the applicant to inspect the medical certificates</a:t>
            </a:r>
          </a:p>
          <a:p>
            <a:pPr lvl="0"/>
            <a:r>
              <a:rPr lang="en-GB" dirty="0" smtClean="0"/>
              <a:t>Provides for the medical referee to order a PM if not satisfied as to the cause of death and the terms by which an inquest might follow (if the PM still does not satisfy the referee as to the cause of death)</a:t>
            </a:r>
          </a:p>
          <a:p>
            <a:pPr lvl="1"/>
            <a:r>
              <a:rPr lang="en-GB" dirty="0" smtClean="0"/>
              <a:t>Refusal to authorise cremation should be given to the applicant in writing</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Cremation Regulations 2008: 3</a:t>
            </a:r>
            <a:endParaRPr lang="en-GB" dirty="0"/>
          </a:p>
        </p:txBody>
      </p:sp>
      <p:sp>
        <p:nvSpPr>
          <p:cNvPr id="3" name="Content Placeholder 2"/>
          <p:cNvSpPr>
            <a:spLocks noGrp="1"/>
          </p:cNvSpPr>
          <p:nvPr>
            <p:ph idx="1"/>
          </p:nvPr>
        </p:nvSpPr>
        <p:spPr/>
        <p:txBody>
          <a:bodyPr/>
          <a:lstStyle/>
          <a:p>
            <a:pPr lvl="1"/>
            <a:endParaRPr lang="en-GB" dirty="0" smtClean="0"/>
          </a:p>
          <a:p>
            <a:pPr lvl="0"/>
            <a:r>
              <a:rPr lang="en-GB" dirty="0" smtClean="0"/>
              <a:t>Permits incineration of body parts other than by cremation where appropriate regulation and permits apply</a:t>
            </a:r>
          </a:p>
          <a:p>
            <a:pPr lvl="0"/>
            <a:r>
              <a:rPr lang="en-GB" dirty="0" smtClean="0"/>
              <a:t>Sets out how the crematorium should treat ashes</a:t>
            </a:r>
          </a:p>
          <a:p>
            <a:pPr lvl="1"/>
            <a:r>
              <a:rPr lang="en-GB" dirty="0" err="1" smtClean="0"/>
              <a:t>Eg</a:t>
            </a:r>
            <a:r>
              <a:rPr lang="en-GB" dirty="0" smtClean="0"/>
              <a:t> the 14 day grace period for scattering ashes left at the crematorium is found here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Cremation Code of Practice</a:t>
            </a:r>
            <a:endParaRPr lang="en-GB" dirty="0"/>
          </a:p>
        </p:txBody>
      </p:sp>
      <p:sp>
        <p:nvSpPr>
          <p:cNvPr id="3" name="Content Placeholder 2"/>
          <p:cNvSpPr>
            <a:spLocks noGrp="1"/>
          </p:cNvSpPr>
          <p:nvPr>
            <p:ph idx="1"/>
          </p:nvPr>
        </p:nvSpPr>
        <p:spPr/>
        <p:txBody>
          <a:bodyPr/>
          <a:lstStyle/>
          <a:p>
            <a:pPr>
              <a:lnSpc>
                <a:spcPct val="150000"/>
              </a:lnSpc>
              <a:buNone/>
            </a:pPr>
            <a:r>
              <a:rPr lang="en-GB" dirty="0" smtClean="0"/>
              <a:t>Provides for:</a:t>
            </a:r>
          </a:p>
          <a:p>
            <a:pPr lvl="0">
              <a:spcBef>
                <a:spcPts val="0"/>
              </a:spcBef>
            </a:pPr>
            <a:r>
              <a:rPr lang="en-GB" dirty="0" smtClean="0"/>
              <a:t>Good conduct and training</a:t>
            </a:r>
          </a:p>
          <a:p>
            <a:pPr lvl="0">
              <a:spcBef>
                <a:spcPts val="0"/>
              </a:spcBef>
            </a:pPr>
            <a:r>
              <a:rPr lang="en-GB" dirty="0" smtClean="0"/>
              <a:t>No bodies to be removed from the crematorium  without proper permission</a:t>
            </a:r>
          </a:p>
          <a:p>
            <a:pPr lvl="0">
              <a:spcBef>
                <a:spcPts val="0"/>
              </a:spcBef>
            </a:pPr>
            <a:r>
              <a:rPr lang="en-GB" dirty="0" smtClean="0"/>
              <a:t>That the whole coffin is cremated </a:t>
            </a:r>
          </a:p>
          <a:p>
            <a:pPr lvl="0">
              <a:spcBef>
                <a:spcPts val="0"/>
              </a:spcBef>
            </a:pPr>
            <a:r>
              <a:rPr lang="en-GB" dirty="0" smtClean="0"/>
              <a:t>Separate cremation</a:t>
            </a:r>
          </a:p>
          <a:p>
            <a:pPr lvl="0">
              <a:spcBef>
                <a:spcPts val="0"/>
              </a:spcBef>
            </a:pPr>
            <a:r>
              <a:rPr lang="en-GB" dirty="0" smtClean="0"/>
              <a:t>Care in identification throughout the proceedings</a:t>
            </a:r>
          </a:p>
          <a:p>
            <a:pPr lvl="0">
              <a:spcBef>
                <a:spcPts val="0"/>
              </a:spcBef>
            </a:pPr>
            <a:r>
              <a:rPr lang="en-GB" dirty="0" smtClean="0"/>
              <a:t>Proper disposal of metals</a:t>
            </a:r>
          </a:p>
          <a:p>
            <a:pPr lvl="0">
              <a:spcBef>
                <a:spcPts val="0"/>
              </a:spcBef>
            </a:pPr>
            <a:r>
              <a:rPr lang="en-GB" dirty="0" smtClean="0"/>
              <a:t>Separate identification of ashes</a:t>
            </a:r>
          </a:p>
          <a:p>
            <a:pPr lvl="0">
              <a:spcBef>
                <a:spcPts val="0"/>
              </a:spcBef>
            </a:pPr>
            <a:r>
              <a:rPr lang="en-GB" dirty="0" smtClean="0"/>
              <a:t>Maintenance of equipment</a:t>
            </a:r>
          </a:p>
          <a:p>
            <a:pPr lvl="0">
              <a:spcBef>
                <a:spcPts val="0"/>
              </a:spcBef>
            </a:pPr>
            <a:r>
              <a:rPr lang="en-GB" dirty="0" smtClean="0"/>
              <a:t>Observation of the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FBCA Guidelines</a:t>
            </a:r>
            <a:endParaRPr lang="en-GB" dirty="0"/>
          </a:p>
        </p:txBody>
      </p:sp>
      <p:sp>
        <p:nvSpPr>
          <p:cNvPr id="3" name="Content Placeholder 2"/>
          <p:cNvSpPr>
            <a:spLocks noGrp="1"/>
          </p:cNvSpPr>
          <p:nvPr>
            <p:ph idx="1"/>
          </p:nvPr>
        </p:nvSpPr>
        <p:spPr>
          <a:xfrm>
            <a:off x="457200" y="1484784"/>
            <a:ext cx="8229600" cy="4525963"/>
          </a:xfrm>
        </p:spPr>
        <p:txBody>
          <a:bodyPr/>
          <a:lstStyle/>
          <a:p>
            <a:pPr lvl="0"/>
            <a:r>
              <a:rPr lang="en-GB" sz="2500" dirty="0" smtClean="0"/>
              <a:t>FD acting responsibly and following the Cremation Authority’s regulations</a:t>
            </a:r>
          </a:p>
          <a:p>
            <a:pPr lvl="0"/>
            <a:r>
              <a:rPr lang="en-GB" sz="2500" dirty="0" smtClean="0"/>
              <a:t>Submitting correct and timely paperwork</a:t>
            </a:r>
          </a:p>
          <a:p>
            <a:pPr lvl="0"/>
            <a:r>
              <a:rPr lang="en-GB" sz="2500" dirty="0" smtClean="0"/>
              <a:t>Supplying a suitable coffin, including its fittings and lining</a:t>
            </a:r>
          </a:p>
          <a:p>
            <a:pPr lvl="0"/>
            <a:r>
              <a:rPr lang="en-GB" sz="2500" dirty="0" smtClean="0"/>
              <a:t>Not permitting hazardous or pollutant items in the coffin</a:t>
            </a:r>
          </a:p>
          <a:p>
            <a:pPr lvl="0"/>
            <a:r>
              <a:rPr lang="en-GB" sz="2500" dirty="0" smtClean="0"/>
              <a:t>Giving proper advice to applicants, especially with regard to infant and NVF funerals and cremation of body parts</a:t>
            </a:r>
          </a:p>
          <a:p>
            <a:pPr lvl="0"/>
            <a:r>
              <a:rPr lang="en-GB" sz="2500" dirty="0" smtClean="0"/>
              <a:t>Providing a suitable container for cremated remains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statutory forms</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sz="1900" dirty="0" smtClean="0">
                <a:solidFill>
                  <a:srgbClr val="FF0066"/>
                </a:solidFill>
              </a:rPr>
              <a:t>Application for cremation</a:t>
            </a:r>
          </a:p>
          <a:p>
            <a:pPr marL="457200" indent="-457200">
              <a:buFont typeface="+mj-lt"/>
              <a:buAutoNum type="arabicPeriod"/>
            </a:pPr>
            <a:r>
              <a:rPr lang="en-GB" sz="1900" dirty="0" smtClean="0">
                <a:solidFill>
                  <a:srgbClr val="FF0066"/>
                </a:solidFill>
              </a:rPr>
              <a:t>Application for cremation – body parts</a:t>
            </a:r>
          </a:p>
          <a:p>
            <a:pPr marL="457200" indent="-457200">
              <a:buFont typeface="+mj-lt"/>
              <a:buAutoNum type="arabicPeriod"/>
            </a:pPr>
            <a:r>
              <a:rPr lang="en-GB" sz="1900" dirty="0" smtClean="0">
                <a:solidFill>
                  <a:srgbClr val="FF0066"/>
                </a:solidFill>
              </a:rPr>
              <a:t>Application for cremation – stillbirth</a:t>
            </a:r>
          </a:p>
          <a:p>
            <a:pPr marL="457200" indent="-457200">
              <a:buFont typeface="+mj-lt"/>
              <a:buAutoNum type="arabicPeriod"/>
            </a:pPr>
            <a:r>
              <a:rPr lang="en-GB" sz="1900" dirty="0" smtClean="0">
                <a:solidFill>
                  <a:srgbClr val="00B050"/>
                </a:solidFill>
              </a:rPr>
              <a:t>Medical certificate</a:t>
            </a:r>
          </a:p>
          <a:p>
            <a:pPr marL="457200" indent="-457200">
              <a:buFont typeface="+mj-lt"/>
              <a:buAutoNum type="arabicPeriod"/>
            </a:pPr>
            <a:r>
              <a:rPr lang="en-GB" sz="1900" dirty="0" smtClean="0">
                <a:solidFill>
                  <a:srgbClr val="00B050"/>
                </a:solidFill>
              </a:rPr>
              <a:t>Confirmatory medical certificate</a:t>
            </a:r>
          </a:p>
          <a:p>
            <a:pPr marL="457200" indent="-457200">
              <a:buFont typeface="+mj-lt"/>
              <a:buAutoNum type="arabicPeriod"/>
            </a:pPr>
            <a:r>
              <a:rPr lang="en-GB" sz="1900" dirty="0" smtClean="0">
                <a:solidFill>
                  <a:srgbClr val="00B050"/>
                </a:solidFill>
              </a:rPr>
              <a:t>Certificate of Coroner</a:t>
            </a:r>
          </a:p>
          <a:p>
            <a:pPr marL="457200" indent="-457200">
              <a:buFont typeface="+mj-lt"/>
              <a:buAutoNum type="arabicPeriod"/>
            </a:pPr>
            <a:r>
              <a:rPr lang="en-GB" sz="1900" dirty="0" smtClean="0">
                <a:solidFill>
                  <a:srgbClr val="00B050"/>
                </a:solidFill>
              </a:rPr>
              <a:t>Certificate following anatomical examination</a:t>
            </a:r>
          </a:p>
          <a:p>
            <a:pPr marL="457200" indent="-457200">
              <a:buFont typeface="+mj-lt"/>
              <a:buAutoNum type="arabicPeriod"/>
            </a:pPr>
            <a:r>
              <a:rPr lang="en-GB" sz="1900" dirty="0" smtClean="0">
                <a:solidFill>
                  <a:srgbClr val="00B050"/>
                </a:solidFill>
              </a:rPr>
              <a:t>Certificate releasing body parts for cremation</a:t>
            </a:r>
          </a:p>
          <a:p>
            <a:pPr marL="457200" indent="-457200">
              <a:buFont typeface="+mj-lt"/>
              <a:buAutoNum type="arabicPeriod"/>
            </a:pPr>
            <a:r>
              <a:rPr lang="en-GB" sz="1900" dirty="0" smtClean="0">
                <a:solidFill>
                  <a:srgbClr val="00B050"/>
                </a:solidFill>
              </a:rPr>
              <a:t>Certificate of stillbirth</a:t>
            </a:r>
          </a:p>
          <a:p>
            <a:pPr marL="457200" indent="-457200">
              <a:buFont typeface="+mj-lt"/>
              <a:buAutoNum type="arabicPeriod"/>
            </a:pPr>
            <a:r>
              <a:rPr lang="en-GB" sz="1900" dirty="0" smtClean="0">
                <a:solidFill>
                  <a:srgbClr val="002060"/>
                </a:solidFill>
              </a:rPr>
              <a:t>Medical referee’s authority to cremate (full)</a:t>
            </a:r>
          </a:p>
          <a:p>
            <a:pPr marL="457200" indent="-457200">
              <a:buFont typeface="+mj-lt"/>
              <a:buAutoNum type="arabicPeriod"/>
            </a:pPr>
            <a:r>
              <a:rPr lang="en-GB" sz="1900" dirty="0" smtClean="0">
                <a:solidFill>
                  <a:srgbClr val="00B050"/>
                </a:solidFill>
              </a:rPr>
              <a:t>Certificate after post-mortem examination</a:t>
            </a:r>
          </a:p>
          <a:p>
            <a:pPr marL="457200" indent="-457200">
              <a:buFont typeface="+mj-lt"/>
              <a:buAutoNum type="arabicPeriod"/>
            </a:pPr>
            <a:r>
              <a:rPr lang="en-GB" sz="1900" dirty="0" smtClean="0">
                <a:solidFill>
                  <a:srgbClr val="002060"/>
                </a:solidFill>
              </a:rPr>
              <a:t>Medical referee’s authority to cremate (body parts)</a:t>
            </a:r>
          </a:p>
          <a:p>
            <a:pPr marL="457200" indent="-457200">
              <a:buFont typeface="+mj-lt"/>
              <a:buAutoNum type="arabicPeriod"/>
            </a:pPr>
            <a:r>
              <a:rPr lang="en-GB" sz="1900" dirty="0" smtClean="0">
                <a:solidFill>
                  <a:srgbClr val="002060"/>
                </a:solidFill>
              </a:rPr>
              <a:t>Medical referee’s authority to cremate (stillbirth)</a:t>
            </a:r>
          </a:p>
        </p:txBody>
      </p:sp>
    </p:spTree>
    <p:extLst>
      <p:ext uri="{BB962C8B-B14F-4D97-AF65-F5344CB8AC3E}">
        <p14:creationId xmlns:p14="http://schemas.microsoft.com/office/powerpoint/2010/main" xmlns="" val="3361189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fib.jpg"/>
          <p:cNvPicPr>
            <a:picLocks noChangeAspect="1"/>
          </p:cNvPicPr>
          <p:nvPr/>
        </p:nvPicPr>
        <p:blipFill>
          <a:blip r:embed="rId2" cstate="print"/>
          <a:stretch>
            <a:fillRect/>
          </a:stretch>
        </p:blipFill>
        <p:spPr>
          <a:xfrm>
            <a:off x="0" y="0"/>
            <a:ext cx="2802162" cy="2918919"/>
          </a:xfrm>
          <a:prstGeom prst="rect">
            <a:avLst/>
          </a:prstGeom>
        </p:spPr>
      </p:pic>
      <p:pic>
        <p:nvPicPr>
          <p:cNvPr id="5" name="Picture 4" descr="fixion.jpg"/>
          <p:cNvPicPr>
            <a:picLocks noChangeAspect="1"/>
          </p:cNvPicPr>
          <p:nvPr/>
        </p:nvPicPr>
        <p:blipFill>
          <a:blip r:embed="rId3" cstate="print"/>
          <a:stretch>
            <a:fillRect/>
          </a:stretch>
        </p:blipFill>
        <p:spPr>
          <a:xfrm>
            <a:off x="3131840" y="548680"/>
            <a:ext cx="2742051" cy="2056538"/>
          </a:xfrm>
          <a:prstGeom prst="rect">
            <a:avLst/>
          </a:prstGeom>
        </p:spPr>
      </p:pic>
      <p:pic>
        <p:nvPicPr>
          <p:cNvPr id="6" name="Picture 5" descr="knee.jpg"/>
          <p:cNvPicPr>
            <a:picLocks noChangeAspect="1"/>
          </p:cNvPicPr>
          <p:nvPr/>
        </p:nvPicPr>
        <p:blipFill>
          <a:blip r:embed="rId4" cstate="print"/>
          <a:stretch>
            <a:fillRect/>
          </a:stretch>
        </p:blipFill>
        <p:spPr>
          <a:xfrm>
            <a:off x="6588224" y="516799"/>
            <a:ext cx="1830870" cy="2264129"/>
          </a:xfrm>
          <a:prstGeom prst="rect">
            <a:avLst/>
          </a:prstGeom>
        </p:spPr>
      </p:pic>
      <p:pic>
        <p:nvPicPr>
          <p:cNvPr id="7" name="Picture 6" descr="false-teeth.jpg"/>
          <p:cNvPicPr>
            <a:picLocks noChangeAspect="1"/>
          </p:cNvPicPr>
          <p:nvPr/>
        </p:nvPicPr>
        <p:blipFill>
          <a:blip r:embed="rId5" cstate="print"/>
          <a:stretch>
            <a:fillRect/>
          </a:stretch>
        </p:blipFill>
        <p:spPr>
          <a:xfrm>
            <a:off x="395536" y="3861048"/>
            <a:ext cx="2448272" cy="1860389"/>
          </a:xfrm>
          <a:prstGeom prst="rect">
            <a:avLst/>
          </a:prstGeom>
        </p:spPr>
      </p:pic>
      <p:pic>
        <p:nvPicPr>
          <p:cNvPr id="8" name="Picture 7" descr="hip.jpg"/>
          <p:cNvPicPr>
            <a:picLocks noChangeAspect="1"/>
          </p:cNvPicPr>
          <p:nvPr/>
        </p:nvPicPr>
        <p:blipFill>
          <a:blip r:embed="rId6" cstate="print"/>
          <a:stretch>
            <a:fillRect/>
          </a:stretch>
        </p:blipFill>
        <p:spPr>
          <a:xfrm>
            <a:off x="3491880" y="3645024"/>
            <a:ext cx="2132856" cy="2132856"/>
          </a:xfrm>
          <a:prstGeom prst="rect">
            <a:avLst/>
          </a:prstGeom>
        </p:spPr>
      </p:pic>
      <p:pic>
        <p:nvPicPr>
          <p:cNvPr id="9" name="Picture 8" descr="pacemaker.jpg"/>
          <p:cNvPicPr>
            <a:picLocks noChangeAspect="1"/>
          </p:cNvPicPr>
          <p:nvPr/>
        </p:nvPicPr>
        <p:blipFill>
          <a:blip r:embed="rId7" cstate="print"/>
          <a:stretch>
            <a:fillRect/>
          </a:stretch>
        </p:blipFill>
        <p:spPr>
          <a:xfrm>
            <a:off x="6228184" y="3861048"/>
            <a:ext cx="2191853" cy="1872208"/>
          </a:xfrm>
          <a:prstGeom prst="rect">
            <a:avLst/>
          </a:prstGeom>
        </p:spPr>
      </p:pic>
      <p:sp>
        <p:nvSpPr>
          <p:cNvPr id="10" name="TextBox 9"/>
          <p:cNvSpPr txBox="1"/>
          <p:nvPr/>
        </p:nvSpPr>
        <p:spPr>
          <a:xfrm>
            <a:off x="395536" y="2780928"/>
            <a:ext cx="2016224" cy="523220"/>
          </a:xfrm>
          <a:prstGeom prst="rect">
            <a:avLst/>
          </a:prstGeom>
          <a:noFill/>
        </p:spPr>
        <p:txBody>
          <a:bodyPr wrap="square" rtlCol="0">
            <a:spAutoFit/>
          </a:bodyPr>
          <a:lstStyle/>
          <a:p>
            <a:r>
              <a:rPr lang="en-GB" sz="2800" dirty="0" smtClean="0"/>
              <a:t>Defibrillator</a:t>
            </a:r>
            <a:endParaRPr lang="en-GB" sz="2800" dirty="0"/>
          </a:p>
        </p:txBody>
      </p:sp>
      <p:sp>
        <p:nvSpPr>
          <p:cNvPr id="11" name="TextBox 10"/>
          <p:cNvSpPr txBox="1"/>
          <p:nvPr/>
        </p:nvSpPr>
        <p:spPr>
          <a:xfrm>
            <a:off x="3059832" y="2780928"/>
            <a:ext cx="2736304" cy="523220"/>
          </a:xfrm>
          <a:prstGeom prst="rect">
            <a:avLst/>
          </a:prstGeom>
          <a:noFill/>
        </p:spPr>
        <p:txBody>
          <a:bodyPr wrap="square" rtlCol="0">
            <a:spAutoFit/>
          </a:bodyPr>
          <a:lstStyle/>
          <a:p>
            <a:r>
              <a:rPr lang="en-GB" sz="2800" dirty="0" err="1" smtClean="0"/>
              <a:t>Fixion</a:t>
            </a:r>
            <a:r>
              <a:rPr lang="en-GB" sz="2800" dirty="0" smtClean="0"/>
              <a:t> nail</a:t>
            </a:r>
            <a:endParaRPr lang="en-GB" sz="2800" dirty="0"/>
          </a:p>
        </p:txBody>
      </p:sp>
      <p:sp>
        <p:nvSpPr>
          <p:cNvPr id="12" name="TextBox 11"/>
          <p:cNvSpPr txBox="1"/>
          <p:nvPr/>
        </p:nvSpPr>
        <p:spPr>
          <a:xfrm>
            <a:off x="6588224" y="2780928"/>
            <a:ext cx="1872208" cy="523220"/>
          </a:xfrm>
          <a:prstGeom prst="rect">
            <a:avLst/>
          </a:prstGeom>
          <a:noFill/>
        </p:spPr>
        <p:txBody>
          <a:bodyPr wrap="square" rtlCol="0">
            <a:spAutoFit/>
          </a:bodyPr>
          <a:lstStyle/>
          <a:p>
            <a:r>
              <a:rPr lang="en-GB" sz="2800" dirty="0" smtClean="0"/>
              <a:t>Knee joint</a:t>
            </a:r>
            <a:endParaRPr lang="en-GB" sz="2800" dirty="0"/>
          </a:p>
        </p:txBody>
      </p:sp>
      <p:sp>
        <p:nvSpPr>
          <p:cNvPr id="13" name="TextBox 12"/>
          <p:cNvSpPr txBox="1"/>
          <p:nvPr/>
        </p:nvSpPr>
        <p:spPr>
          <a:xfrm>
            <a:off x="395536" y="5805264"/>
            <a:ext cx="1872208" cy="523220"/>
          </a:xfrm>
          <a:prstGeom prst="rect">
            <a:avLst/>
          </a:prstGeom>
          <a:noFill/>
        </p:spPr>
        <p:txBody>
          <a:bodyPr wrap="square" rtlCol="0">
            <a:spAutoFit/>
          </a:bodyPr>
          <a:lstStyle/>
          <a:p>
            <a:r>
              <a:rPr lang="en-GB" sz="2800" dirty="0" smtClean="0"/>
              <a:t>False teeth</a:t>
            </a:r>
            <a:endParaRPr lang="en-GB" sz="2800" dirty="0"/>
          </a:p>
        </p:txBody>
      </p:sp>
      <p:sp>
        <p:nvSpPr>
          <p:cNvPr id="14" name="TextBox 13"/>
          <p:cNvSpPr txBox="1"/>
          <p:nvPr/>
        </p:nvSpPr>
        <p:spPr>
          <a:xfrm>
            <a:off x="3419872" y="5805264"/>
            <a:ext cx="2088232" cy="523220"/>
          </a:xfrm>
          <a:prstGeom prst="rect">
            <a:avLst/>
          </a:prstGeom>
          <a:noFill/>
        </p:spPr>
        <p:txBody>
          <a:bodyPr wrap="square" rtlCol="0">
            <a:spAutoFit/>
          </a:bodyPr>
          <a:lstStyle/>
          <a:p>
            <a:r>
              <a:rPr lang="en-GB" sz="2800" dirty="0" smtClean="0"/>
              <a:t>Hip joints</a:t>
            </a:r>
            <a:endParaRPr lang="en-GB" sz="2800" dirty="0"/>
          </a:p>
        </p:txBody>
      </p:sp>
      <p:sp>
        <p:nvSpPr>
          <p:cNvPr id="15" name="TextBox 14"/>
          <p:cNvSpPr txBox="1"/>
          <p:nvPr/>
        </p:nvSpPr>
        <p:spPr>
          <a:xfrm>
            <a:off x="6228184" y="5805264"/>
            <a:ext cx="2088232" cy="523220"/>
          </a:xfrm>
          <a:prstGeom prst="rect">
            <a:avLst/>
          </a:prstGeom>
          <a:noFill/>
        </p:spPr>
        <p:txBody>
          <a:bodyPr wrap="square" rtlCol="0">
            <a:spAutoFit/>
          </a:bodyPr>
          <a:lstStyle/>
          <a:p>
            <a:r>
              <a:rPr lang="en-GB" sz="2800" dirty="0" smtClean="0"/>
              <a:t>Pacemaker</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or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 Template</Template>
  <TotalTime>2348</TotalTime>
  <Words>1420</Words>
  <Application>Microsoft Office PowerPoint</Application>
  <PresentationFormat>On-screen Show (4:3)</PresentationFormat>
  <Paragraphs>235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Corporate Template</vt:lpstr>
      <vt:lpstr>Diploma in Funeral Arranging &amp; Administration</vt:lpstr>
      <vt:lpstr>Today’s objectives</vt:lpstr>
      <vt:lpstr>Cremation Regulations 2008: 1</vt:lpstr>
      <vt:lpstr>Cremation Regulations 2008: 2</vt:lpstr>
      <vt:lpstr>Cremation Regulations 2008: 3</vt:lpstr>
      <vt:lpstr>Cremation Code of Practice</vt:lpstr>
      <vt:lpstr>FBCA Guidelines</vt:lpstr>
      <vt:lpstr>The statutory forms</vt:lpstr>
      <vt:lpstr>Slide 9</vt:lpstr>
      <vt:lpstr>Defibrillator</vt:lpstr>
      <vt:lpstr>Fixion nail</vt:lpstr>
      <vt:lpstr>Knee joint</vt:lpstr>
      <vt:lpstr>False teeth</vt:lpstr>
      <vt:lpstr>Hip joint</vt:lpstr>
      <vt:lpstr>Pacemaker</vt:lpstr>
      <vt:lpstr>Cremation procedure</vt:lpstr>
      <vt:lpstr>Slide 17</vt:lpstr>
      <vt:lpstr>Basic questions</vt:lpstr>
      <vt:lpstr>Adult cremation with Coroner</vt:lpstr>
      <vt:lpstr>Adult cremation with doctors’ papers</vt:lpstr>
      <vt:lpstr>Children’s Cremations: Foetal Remains </vt:lpstr>
      <vt:lpstr>Children’s funerals: Stillbirth</vt:lpstr>
      <vt:lpstr>Children’s funerals: infant</vt:lpstr>
      <vt:lpstr>Options for ashes disposal</vt:lpstr>
      <vt:lpstr>Disposal Procedures: 1</vt:lpstr>
      <vt:lpstr>Disposal Procedures: 2</vt:lpstr>
      <vt:lpstr>Polytainer / Cremtainer</vt:lpstr>
      <vt:lpstr>Cardboard crematorium container </vt:lpstr>
      <vt:lpstr>Traditional wooden casket</vt:lpstr>
      <vt:lpstr>Lawnswood urn</vt:lpstr>
      <vt:lpstr>Bamboo casket</vt:lpstr>
      <vt:lpstr>Scattering tube</vt:lpstr>
      <vt:lpstr>Sanctum 2000</vt:lpstr>
      <vt:lpstr>Protocol for ashes disposal</vt:lpstr>
      <vt:lpstr>Disposal of historic ashes</vt:lpstr>
      <vt:lpstr>Cremation Memorials</vt:lpstr>
      <vt:lpstr>Cremation of body parts</vt:lpstr>
      <vt:lpstr>For next time:</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Funeral Arranging</dc:title>
  <dc:creator>Peter Linford</dc:creator>
  <cp:lastModifiedBy>karen</cp:lastModifiedBy>
  <cp:revision>86</cp:revision>
  <cp:lastPrinted>2017-01-13T11:34:19Z</cp:lastPrinted>
  <dcterms:created xsi:type="dcterms:W3CDTF">2012-07-11T11:28:52Z</dcterms:created>
  <dcterms:modified xsi:type="dcterms:W3CDTF">2019-07-26T09:31:36Z</dcterms:modified>
</cp:coreProperties>
</file>