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9" autoAdjust="0"/>
    <p:restoredTop sz="94660"/>
  </p:normalViewPr>
  <p:slideViewPr>
    <p:cSldViewPr>
      <p:cViewPr varScale="1">
        <p:scale>
          <a:sx n="68" d="100"/>
          <a:sy n="68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3C057-4768-4CEF-8DDC-6A6460CC0BC1}" type="datetimeFigureOut">
              <a:rPr lang="en-GB" smtClean="0"/>
              <a:t>07/06/2012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AD84E-A48F-428D-A85C-B7DA07820D3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4D7B4-C9A2-4F21-9DCF-FE8646E73F88}" type="datetimeFigureOut">
              <a:rPr lang="en-GB" smtClean="0"/>
              <a:pPr/>
              <a:t>07/06/2012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41EEC-EA8F-498A-9225-321D677DABE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1EEC-EA8F-498A-9225-321D677DABE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1EEC-EA8F-498A-9225-321D677DABE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0E1-1DB7-4FD7-A6BF-B24ABAE9CDCF}" type="datetimeFigureOut">
              <a:rPr lang="en-GB" smtClean="0"/>
              <a:pPr/>
              <a:t>07/06/2012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1B0-0119-4102-A3B8-2AA043D27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0E1-1DB7-4FD7-A6BF-B24ABAE9CDCF}" type="datetimeFigureOut">
              <a:rPr lang="en-GB" smtClean="0"/>
              <a:pPr/>
              <a:t>07/06/2012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1B0-0119-4102-A3B8-2AA043D27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0E1-1DB7-4FD7-A6BF-B24ABAE9CDCF}" type="datetimeFigureOut">
              <a:rPr lang="en-GB" smtClean="0"/>
              <a:pPr/>
              <a:t>07/06/2012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1B0-0119-4102-A3B8-2AA043D27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0E1-1DB7-4FD7-A6BF-B24ABAE9CDCF}" type="datetimeFigureOut">
              <a:rPr lang="en-GB" smtClean="0"/>
              <a:pPr/>
              <a:t>07/06/2012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1B0-0119-4102-A3B8-2AA043D27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0E1-1DB7-4FD7-A6BF-B24ABAE9CDCF}" type="datetimeFigureOut">
              <a:rPr lang="en-GB" smtClean="0"/>
              <a:pPr/>
              <a:t>07/06/2012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1B0-0119-4102-A3B8-2AA043D27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0E1-1DB7-4FD7-A6BF-B24ABAE9CDCF}" type="datetimeFigureOut">
              <a:rPr lang="en-GB" smtClean="0"/>
              <a:pPr/>
              <a:t>07/06/2012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1B0-0119-4102-A3B8-2AA043D27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0E1-1DB7-4FD7-A6BF-B24ABAE9CDCF}" type="datetimeFigureOut">
              <a:rPr lang="en-GB" smtClean="0"/>
              <a:pPr/>
              <a:t>07/06/2012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1B0-0119-4102-A3B8-2AA043D27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0E1-1DB7-4FD7-A6BF-B24ABAE9CDCF}" type="datetimeFigureOut">
              <a:rPr lang="en-GB" smtClean="0"/>
              <a:pPr/>
              <a:t>07/06/2012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1B0-0119-4102-A3B8-2AA043D27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0E1-1DB7-4FD7-A6BF-B24ABAE9CDCF}" type="datetimeFigureOut">
              <a:rPr lang="en-GB" smtClean="0"/>
              <a:pPr/>
              <a:t>07/06/2012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1B0-0119-4102-A3B8-2AA043D27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0E1-1DB7-4FD7-A6BF-B24ABAE9CDCF}" type="datetimeFigureOut">
              <a:rPr lang="en-GB" smtClean="0"/>
              <a:pPr/>
              <a:t>07/06/2012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1B0-0119-4102-A3B8-2AA043D27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0E1-1DB7-4FD7-A6BF-B24ABAE9CDCF}" type="datetimeFigureOut">
              <a:rPr lang="en-GB" smtClean="0"/>
              <a:pPr/>
              <a:t>07/06/2012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1B0-0119-4102-A3B8-2AA043D27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F80E1-1DB7-4FD7-A6BF-B24ABAE9CDCF}" type="datetimeFigureOut">
              <a:rPr lang="en-GB" smtClean="0"/>
              <a:pPr/>
              <a:t>07/06/2012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571B0-0119-4102-A3B8-2AA043D27A5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ocf.org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FUNERAL RITES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ORTHODOX AND COPTIC CHURCHES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Eastern European e.g. Greek, Russian</a:t>
            </a:r>
          </a:p>
          <a:p>
            <a:r>
              <a:rPr lang="en-GB" dirty="0" smtClean="0"/>
              <a:t>Coptic Church – Egyptian Orthodox</a:t>
            </a:r>
          </a:p>
          <a:p>
            <a:r>
              <a:rPr lang="en-GB" dirty="0" smtClean="0"/>
              <a:t>Blessing by Priest, attended by family only, night before funeral – often in Funeral Home chapel.</a:t>
            </a:r>
          </a:p>
          <a:p>
            <a:r>
              <a:rPr lang="en-GB" dirty="0" smtClean="0"/>
              <a:t>Always burial</a:t>
            </a:r>
          </a:p>
          <a:p>
            <a:r>
              <a:rPr lang="en-GB" dirty="0" smtClean="0"/>
              <a:t>Funeral meal of fortified wine, bread, olives and cheese at cemetery – provided by family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BUDDHISTS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Always cremated, and remains buried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If Buddhist Priest cannot be found, Civil Celebrant acceptable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Priest will provide any music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Photograph of deceased on coffin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May wish to witness charging of coffin into cremator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Symbol – eight-spoke wheel of law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Fee by donation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HINDU/SIKH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Sikhism reformist type of Hinduism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Wash and dress by those of same gender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Allow embalming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Coffin taken home for family prayers before main funeral service </a:t>
            </a:r>
            <a:r>
              <a:rPr lang="en-GB" smtClean="0">
                <a:latin typeface="Arial" pitchFamily="34" charset="0"/>
                <a:cs typeface="Arial" pitchFamily="34" charset="0"/>
              </a:rPr>
              <a:t>- open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Remove shoes in house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Coffin carried in and out of temple by family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Large numbers at temple service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Witness charging of coffin into cremator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HINDU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Wear white for funeral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Adults cremated but children buried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Eldest surviving son arranges funeral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Cremated remains taken to India to scatter in Ganges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Symbol –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Om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– on coffin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SIKH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Temple –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Gurdwara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Deceased does not have to be dressed in white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Men wear black headscarves and women, white for funeral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Remains have to be scattered in flowing river or sea.  May be taken to holy place in Punjab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Symbol –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Khanda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– on coffin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ISLAM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Funeral arranged by Mosque funeral committee</a:t>
            </a:r>
          </a:p>
          <a:p>
            <a:r>
              <a:rPr lang="en-GB" dirty="0" smtClean="0"/>
              <a:t>Contracted to local Funeral Director</a:t>
            </a:r>
          </a:p>
          <a:p>
            <a:r>
              <a:rPr lang="en-GB" dirty="0" smtClean="0"/>
              <a:t>No embalming</a:t>
            </a:r>
          </a:p>
          <a:p>
            <a:r>
              <a:rPr lang="en-GB" dirty="0" smtClean="0"/>
              <a:t>Wash and dress by those of same gender</a:t>
            </a:r>
          </a:p>
          <a:p>
            <a:r>
              <a:rPr lang="en-GB" dirty="0" smtClean="0"/>
              <a:t>Wrapped in long white sheet, knotted at end</a:t>
            </a:r>
          </a:p>
          <a:p>
            <a:r>
              <a:rPr lang="en-GB" dirty="0" smtClean="0"/>
              <a:t>Head turned over right shoulder, placed so facing Mecca</a:t>
            </a:r>
          </a:p>
          <a:p>
            <a:r>
              <a:rPr lang="en-GB" dirty="0" smtClean="0"/>
              <a:t>Non-Muslim must wear gloves when handling deceased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ISLAM cont.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Muslim priest – Mullah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Open coffin at home before taken to Mosque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Only men attend funeral in UK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Always burial – as soon as possible after death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Special Muslim area – graves face to Mecca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 Muslim may be buried in shroud only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At cemetery, coffin commonly passed between mourners, from shoulder to shoulder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Backfilling of grave by mourners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JUDAISM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Two distinct persuasions – Orthodox and Liberal (Reformed/Conservative_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Orthodox funeral usually carried out by Synagogue’s own Burial Society and must be buried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Jewish Cemeteries or Jewish section in Local Authority Cemetery used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Mixed faith burial permitted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Liberal Jews may be cremated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JUDAISM cont.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Liberal Jews often not practicing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Organ donation encouraged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If no connection with Rabbi, may use non-religious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officiant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Simple coffin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Symbol – Star of David – on coffin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Male non-Jewish bearers should offer to cover head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HUMANISTS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Humanists have chosen to live without religion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B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ooklet – ‘Funerals without God’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No mention of God in service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No hymns or prayers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Personal – centred on Deceased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Choosing a Minister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How do we best meet Client’s needs?</a:t>
            </a: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Was deceased member of church?</a:t>
            </a: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Church of England by default?</a:t>
            </a: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More appropriate choice?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Civil Celebrants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Provide funeral driven by wishes and beliefs of deceased and family, not of Celebrant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Will include hymns and prayers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Members of Institute of Civil Funerals listed on website – </a:t>
            </a:r>
            <a:r>
              <a:rPr lang="en-GB" dirty="0" smtClean="0">
                <a:latin typeface="Arial" pitchFamily="34" charset="0"/>
                <a:cs typeface="Arial" pitchFamily="34" charset="0"/>
                <a:hlinkClick r:id="rId2"/>
              </a:rPr>
              <a:t>www.iocf.org.uk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Anglican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Which Parish?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Rector/Vicar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Funeral liturgy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Symbols – cross and bible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Earth for burial committal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Parochial fees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Fee usually paid to Parish (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pcc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If Church Service, check fees with Parish Office or Minister</a:t>
            </a: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Roman Catholic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Priest/Father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Requiem Mass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Received into church night before funeral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Symbols – cross and bible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Holy water – used for burial instead of earth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Raised crucifix and RIP on coffin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Fee – donation to church by family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Non-conformist Churches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Baptist,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Elim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Pentecostal, Congregational, Church of Scotland,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Methodist, United Reformed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Symbols – Cross and Bible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Services tend to be more extempore so FD needs to check service timing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Often side aisles – in one side, out other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Coffin placed cross-wise in front of altar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Salvation Army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Member of ‘Corps’ called ‘Soldier’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‘Corps’ Officer likely to arrange funeral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Service at Salvation Army Hall or ‘Citadel’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Death to Salvationists – ‘Promoted to Glory’ – on coffin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White colour of death – wear uniform with  white ribbon on arm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On coffin – flag, deceased’s bonnet, Bible and, sometimes Salvation Army Songbook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Now, no marching through streets, but Corps may escort coffin at crematorium or cemetery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Society of Friends (Quakers)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Simplicity is key – simple coffin and grave-stone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Funeral at Meeting House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Elder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Coffin placed in separate area to Meeting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After introduction by Elder, silence significant part of worship with ad hoc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testamonials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by Friends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Elders shake hands to signify end of service 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Symbols – Cross and Bible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Jehovah’s Witnesses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Funeral arranged by family or Elder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Allow embalming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Remove any religious symbols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Hearse not to be escorted by FD and bearers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No bowing to coffin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Usually no fee to Publishers (members of Congregation)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Often service at Kingdom Hall followed by cremation or burial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CHURCH OF JESUS CHRIST AND THE LATTERDAY SAINTS (MORMONS)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Temple – place of worship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Bishop or President takes service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Prefer burial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Service will include resume of life of deceased and Mormon teaching on Plan of Salvation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Embalming allowed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May be dressed in Temple clothes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877</Words>
  <Application>Microsoft Office PowerPoint</Application>
  <PresentationFormat>On-screen Show (4:3)</PresentationFormat>
  <Paragraphs>141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FUNERAL RITES</vt:lpstr>
      <vt:lpstr>Choosing a Minister</vt:lpstr>
      <vt:lpstr>Anglican</vt:lpstr>
      <vt:lpstr>Roman Catholic</vt:lpstr>
      <vt:lpstr>Non-conformist Churches</vt:lpstr>
      <vt:lpstr>Salvation Army</vt:lpstr>
      <vt:lpstr>Society of Friends (Quakers)</vt:lpstr>
      <vt:lpstr>Jehovah’s Witnesses</vt:lpstr>
      <vt:lpstr>CHURCH OF JESUS CHRIST AND THE LATTERDAY SAINTS (MORMONS)</vt:lpstr>
      <vt:lpstr>ORTHODOX AND COPTIC CHURCHES</vt:lpstr>
      <vt:lpstr>BUDDHISTS</vt:lpstr>
      <vt:lpstr>HINDU/SIKH</vt:lpstr>
      <vt:lpstr>HINDU</vt:lpstr>
      <vt:lpstr>SIKH</vt:lpstr>
      <vt:lpstr>ISLAM</vt:lpstr>
      <vt:lpstr>ISLAM cont.</vt:lpstr>
      <vt:lpstr>JUDAISM</vt:lpstr>
      <vt:lpstr>JUDAISM cont.</vt:lpstr>
      <vt:lpstr>HUMANISTS</vt:lpstr>
      <vt:lpstr>Civil Celebrants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FUNERAL RITES</dc:title>
  <dc:creator>Hilary Elizabeth Clark</dc:creator>
  <cp:lastModifiedBy>Hilary Elizabeth Clark</cp:lastModifiedBy>
  <cp:revision>23</cp:revision>
  <dcterms:created xsi:type="dcterms:W3CDTF">2012-06-05T06:56:27Z</dcterms:created>
  <dcterms:modified xsi:type="dcterms:W3CDTF">2012-06-07T06:14:21Z</dcterms:modified>
</cp:coreProperties>
</file>