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12B1-E23E-425D-A9EE-FDFDFC386C8C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9B9F-6E69-4F53-B28B-0CA82885F3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12B1-E23E-425D-A9EE-FDFDFC386C8C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9B9F-6E69-4F53-B28B-0CA82885F3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12B1-E23E-425D-A9EE-FDFDFC386C8C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9B9F-6E69-4F53-B28B-0CA82885F3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12B1-E23E-425D-A9EE-FDFDFC386C8C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9B9F-6E69-4F53-B28B-0CA82885F3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12B1-E23E-425D-A9EE-FDFDFC386C8C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9B9F-6E69-4F53-B28B-0CA82885F3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12B1-E23E-425D-A9EE-FDFDFC386C8C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9B9F-6E69-4F53-B28B-0CA82885F3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12B1-E23E-425D-A9EE-FDFDFC386C8C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9B9F-6E69-4F53-B28B-0CA82885F3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12B1-E23E-425D-A9EE-FDFDFC386C8C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9B9F-6E69-4F53-B28B-0CA82885F3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12B1-E23E-425D-A9EE-FDFDFC386C8C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9B9F-6E69-4F53-B28B-0CA82885F3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12B1-E23E-425D-A9EE-FDFDFC386C8C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9B9F-6E69-4F53-B28B-0CA82885F3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12B1-E23E-425D-A9EE-FDFDFC386C8C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49B9F-6E69-4F53-B28B-0CA82885F3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412B1-E23E-425D-A9EE-FDFDFC386C8C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49B9F-6E69-4F53-B28B-0CA82885F39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CHILDREN’S FUNERALS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NCFAA</a:t>
            </a:r>
            <a:endParaRPr lang="en-GB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AFTERCARE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SANDS – The Stillbirth and Neonatal Society</a:t>
            </a:r>
          </a:p>
          <a:p>
            <a:r>
              <a:rPr lang="en-GB" dirty="0" smtClean="0"/>
              <a:t>FSID – The Foundation for Study of Infant Deaths</a:t>
            </a:r>
          </a:p>
          <a:p>
            <a:r>
              <a:rPr lang="en-GB" dirty="0" smtClean="0"/>
              <a:t>The Miscarriage Association </a:t>
            </a:r>
          </a:p>
          <a:p>
            <a:r>
              <a:rPr lang="en-GB" dirty="0" smtClean="0"/>
              <a:t>The Child Bereavement Trust</a:t>
            </a:r>
          </a:p>
          <a:p>
            <a:r>
              <a:rPr lang="en-GB" dirty="0" smtClean="0"/>
              <a:t>ARC – Antenatal Results and Choices</a:t>
            </a:r>
          </a:p>
          <a:p>
            <a:r>
              <a:rPr lang="en-GB" dirty="0" smtClean="0"/>
              <a:t>Winston’s Wish</a:t>
            </a:r>
          </a:p>
          <a:p>
            <a:r>
              <a:rPr lang="en-GB" smtClean="0"/>
              <a:t>Nippers Bereavement Group</a:t>
            </a:r>
            <a:endParaRPr lang="en-GB" dirty="0" smtClean="0"/>
          </a:p>
          <a:p>
            <a:r>
              <a:rPr lang="en-GB" dirty="0" smtClean="0"/>
              <a:t>CRUSE – Cruse Bereavement Care</a:t>
            </a:r>
          </a:p>
          <a:p>
            <a:r>
              <a:rPr lang="en-GB" dirty="0" smtClean="0"/>
              <a:t>National Childbirth Trust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INFANT DEATHS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 NON-VIABLE FOETUS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sz="2800" dirty="0" smtClean="0"/>
              <a:t>a child born dead </a:t>
            </a:r>
            <a:r>
              <a:rPr lang="en-GB" sz="2800" u="sng" dirty="0" smtClean="0"/>
              <a:t>before</a:t>
            </a:r>
            <a:r>
              <a:rPr lang="en-GB" sz="2800" dirty="0" smtClean="0"/>
              <a:t> 24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week of pregnancy</a:t>
            </a:r>
          </a:p>
          <a:p>
            <a:r>
              <a:rPr lang="en-GB" dirty="0" smtClean="0"/>
              <a:t>A STILLBORN CHILD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sz="2800" dirty="0" smtClean="0"/>
              <a:t>a child born dead </a:t>
            </a:r>
            <a:r>
              <a:rPr lang="en-GB" sz="2800" u="sng" dirty="0" smtClean="0"/>
              <a:t>after </a:t>
            </a:r>
            <a:r>
              <a:rPr lang="en-GB" sz="2800" dirty="0" smtClean="0"/>
              <a:t>24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week of pregnancy</a:t>
            </a:r>
            <a:endParaRPr lang="en-GB" dirty="0" smtClean="0"/>
          </a:p>
          <a:p>
            <a:r>
              <a:rPr lang="en-GB" dirty="0" smtClean="0"/>
              <a:t>A PERINATAL DEATH</a:t>
            </a:r>
          </a:p>
          <a:p>
            <a:pPr>
              <a:buNone/>
            </a:pPr>
            <a:r>
              <a:rPr lang="en-GB" sz="2800" dirty="0" smtClean="0"/>
              <a:t>	a child who dies within first 7 days of life</a:t>
            </a:r>
          </a:p>
          <a:p>
            <a:r>
              <a:rPr lang="en-GB" dirty="0" smtClean="0"/>
              <a:t>A NEONATAL DEATH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sz="2800" dirty="0" smtClean="0"/>
              <a:t>a child who dies within first 28 days of life</a:t>
            </a:r>
            <a:endParaRPr lang="en-GB" dirty="0" smtClean="0"/>
          </a:p>
          <a:p>
            <a:r>
              <a:rPr lang="en-GB" dirty="0" smtClean="0"/>
              <a:t>A POSTNATAL DEATH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sz="2800" dirty="0" smtClean="0"/>
              <a:t>a child who dies between 28 days and one year</a:t>
            </a:r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NON-VIABLE FOETUS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registration required</a:t>
            </a:r>
          </a:p>
          <a:p>
            <a:r>
              <a:rPr lang="en-GB" dirty="0" smtClean="0"/>
              <a:t>Certificate of Medical Practitioner/Midwife needed for burial or cremation</a:t>
            </a:r>
          </a:p>
          <a:p>
            <a:endParaRPr lang="en-GB" dirty="0"/>
          </a:p>
          <a:p>
            <a:pPr>
              <a:buNone/>
            </a:pPr>
            <a:r>
              <a:rPr lang="en-GB" dirty="0" smtClean="0"/>
              <a:t>NB if the wish is for the child to be interred in a Churchyard, permission must be sought from the incumbent before making any arrangements.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STILLBORN CHILD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Registration – within 42 days</a:t>
            </a:r>
          </a:p>
          <a:p>
            <a:r>
              <a:rPr lang="en-GB" dirty="0" smtClean="0"/>
              <a:t>Persons liable to register: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sz="2800" dirty="0" smtClean="0"/>
              <a:t>Father</a:t>
            </a:r>
          </a:p>
          <a:p>
            <a:pPr>
              <a:buNone/>
            </a:pPr>
            <a:r>
              <a:rPr lang="en-GB" sz="2800" dirty="0"/>
              <a:t>	</a:t>
            </a:r>
            <a:r>
              <a:rPr lang="en-GB" sz="2800" dirty="0" smtClean="0"/>
              <a:t>Mother</a:t>
            </a:r>
          </a:p>
          <a:p>
            <a:pPr>
              <a:buNone/>
            </a:pPr>
            <a:r>
              <a:rPr lang="en-GB" sz="2800" dirty="0"/>
              <a:t>	</a:t>
            </a:r>
            <a:r>
              <a:rPr lang="en-GB" sz="2800" dirty="0" smtClean="0"/>
              <a:t>Person in charge at hospital, person present at birth</a:t>
            </a:r>
          </a:p>
          <a:p>
            <a:pPr>
              <a:buNone/>
            </a:pPr>
            <a:r>
              <a:rPr lang="en-GB" sz="2800" dirty="0"/>
              <a:t>	</a:t>
            </a:r>
            <a:r>
              <a:rPr lang="en-GB" sz="2800" dirty="0" smtClean="0"/>
              <a:t>or</a:t>
            </a:r>
          </a:p>
          <a:p>
            <a:pPr>
              <a:buNone/>
            </a:pPr>
            <a:r>
              <a:rPr lang="en-GB" sz="2800" dirty="0"/>
              <a:t>	</a:t>
            </a:r>
            <a:r>
              <a:rPr lang="en-GB" sz="2800" dirty="0" smtClean="0"/>
              <a:t>Written declaration that no doctor or midwife was present and that the child was not born alive</a:t>
            </a:r>
          </a:p>
          <a:p>
            <a:r>
              <a:rPr lang="en-GB" dirty="0" smtClean="0"/>
              <a:t>Registrar issues – Certificate for Burial or Cremation of a Stillborn Child (white)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STILLBORN CHILD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Most still-births are referred to the Coroner</a:t>
            </a:r>
          </a:p>
          <a:p>
            <a:r>
              <a:rPr lang="en-GB" dirty="0" smtClean="0"/>
              <a:t>If inquest held (rare), then they will issue: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sz="2800" dirty="0" smtClean="0"/>
              <a:t>Coroner’s Order for Burial or</a:t>
            </a:r>
          </a:p>
          <a:p>
            <a:pPr>
              <a:buNone/>
            </a:pPr>
            <a:r>
              <a:rPr lang="en-GB" sz="2800" dirty="0"/>
              <a:t>	</a:t>
            </a:r>
            <a:r>
              <a:rPr lang="en-GB" sz="2800" dirty="0" smtClean="0"/>
              <a:t>Form 6 for Cremation</a:t>
            </a:r>
          </a:p>
          <a:p>
            <a:r>
              <a:rPr lang="en-GB" dirty="0" smtClean="0"/>
              <a:t>Registrar’s Certificate usually required for burial</a:t>
            </a:r>
          </a:p>
          <a:p>
            <a:endParaRPr lang="en-GB" dirty="0"/>
          </a:p>
          <a:p>
            <a:pPr>
              <a:buNone/>
            </a:pPr>
            <a:r>
              <a:rPr lang="en-GB" dirty="0" smtClean="0"/>
              <a:t>NB </a:t>
            </a:r>
            <a:r>
              <a:rPr lang="en-GB" i="1" dirty="0" smtClean="0"/>
              <a:t>A stillborn may only be placed in coffin of another person if that person is its mother or twin.</a:t>
            </a:r>
            <a:endParaRPr lang="en-GB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STILLBORN CHILD</a:t>
            </a:r>
            <a:br>
              <a:rPr lang="en-GB" dirty="0" smtClean="0"/>
            </a:br>
            <a:r>
              <a:rPr lang="en-GB" dirty="0" smtClean="0"/>
              <a:t>Burial documents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Registrar’s Certificate of Stillbirth</a:t>
            </a:r>
          </a:p>
          <a:p>
            <a:pPr marL="514350" indent="-514350">
              <a:buNone/>
            </a:pPr>
            <a:r>
              <a:rPr lang="en-GB" dirty="0"/>
              <a:t>	</a:t>
            </a:r>
            <a:r>
              <a:rPr lang="en-GB" dirty="0" smtClean="0"/>
              <a:t>			or</a:t>
            </a:r>
          </a:p>
          <a:p>
            <a:pPr marL="514350" indent="-514350">
              <a:buNone/>
            </a:pPr>
            <a:r>
              <a:rPr lang="en-GB" dirty="0"/>
              <a:t>	</a:t>
            </a:r>
            <a:r>
              <a:rPr lang="en-GB" dirty="0" smtClean="0"/>
              <a:t>Coroner’s Order for Burial</a:t>
            </a:r>
          </a:p>
          <a:p>
            <a:pPr marL="514350" indent="-514350">
              <a:buNone/>
            </a:pPr>
            <a:endParaRPr lang="en-GB" dirty="0"/>
          </a:p>
          <a:p>
            <a:pPr marL="514350" indent="-514350">
              <a:buNone/>
            </a:pPr>
            <a:r>
              <a:rPr lang="en-GB" dirty="0" smtClean="0"/>
              <a:t>2.	Any necessary application to the Burial Authority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STILLBORN CHILD</a:t>
            </a:r>
            <a:br>
              <a:rPr lang="en-GB" dirty="0" smtClean="0"/>
            </a:br>
            <a:r>
              <a:rPr lang="en-GB" dirty="0" smtClean="0"/>
              <a:t>Cremation documents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Application for Cremation of a Stillborn (Form 3)</a:t>
            </a:r>
          </a:p>
          <a:p>
            <a:pPr marL="514350" indent="-514350">
              <a:buAutoNum type="arabicPeriod"/>
            </a:pPr>
            <a:r>
              <a:rPr lang="en-GB" dirty="0" smtClean="0"/>
              <a:t>Certificate of Stillbirth (Form 9)</a:t>
            </a:r>
          </a:p>
          <a:p>
            <a:pPr marL="514350" indent="-514350">
              <a:buAutoNum type="arabicPeriod"/>
            </a:pPr>
            <a:r>
              <a:rPr lang="en-GB" dirty="0" smtClean="0"/>
              <a:t>Registrar’s Certificate of Stillbirth</a:t>
            </a:r>
          </a:p>
          <a:p>
            <a:pPr marL="514350" indent="-514350">
              <a:buNone/>
            </a:pPr>
            <a:r>
              <a:rPr lang="en-GB" dirty="0"/>
              <a:t>	</a:t>
            </a:r>
            <a:r>
              <a:rPr lang="en-GB" dirty="0" smtClean="0"/>
              <a:t>			or</a:t>
            </a:r>
          </a:p>
          <a:p>
            <a:pPr marL="514350" indent="-514350">
              <a:buAutoNum type="arabicPeriod"/>
            </a:pPr>
            <a:r>
              <a:rPr lang="en-GB" dirty="0" smtClean="0"/>
              <a:t>Application for Cremation of a Stillborn (Form 3)</a:t>
            </a:r>
          </a:p>
          <a:p>
            <a:pPr marL="514350" indent="-514350">
              <a:buAutoNum type="arabicPeriod"/>
            </a:pPr>
            <a:r>
              <a:rPr lang="en-GB" dirty="0" smtClean="0"/>
              <a:t>Coroner’s Form 6 for Cremation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LIVE BORN INFANT</a:t>
            </a:r>
            <a:br>
              <a:rPr lang="en-GB" dirty="0" smtClean="0"/>
            </a:br>
            <a:r>
              <a:rPr lang="en-GB" dirty="0" smtClean="0"/>
              <a:t>Burial documents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Registrar’s Certificate for Burial or Cremation</a:t>
            </a:r>
          </a:p>
          <a:p>
            <a:pPr marL="514350" indent="-514350">
              <a:buAutoNum type="arabicPeriod"/>
            </a:pPr>
            <a:r>
              <a:rPr lang="en-GB" dirty="0" smtClean="0"/>
              <a:t>Application for Cemetery</a:t>
            </a:r>
          </a:p>
          <a:p>
            <a:pPr marL="514350" indent="-514350">
              <a:buAutoNum type="arabicPeriod"/>
            </a:pPr>
            <a:r>
              <a:rPr lang="en-GB" dirty="0" smtClean="0"/>
              <a:t>If Coroner involved:</a:t>
            </a:r>
          </a:p>
          <a:p>
            <a:pPr marL="514350" indent="-514350">
              <a:buNone/>
            </a:pPr>
            <a:r>
              <a:rPr lang="en-GB" dirty="0"/>
              <a:t>	</a:t>
            </a:r>
            <a:r>
              <a:rPr lang="en-GB" dirty="0" smtClean="0"/>
              <a:t>Either 1 above or Coroner’s Order for Burial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LIVE BORN INFANT</a:t>
            </a:r>
            <a:br>
              <a:rPr lang="en-GB" dirty="0" smtClean="0"/>
            </a:br>
            <a:r>
              <a:rPr lang="en-GB" dirty="0" smtClean="0"/>
              <a:t>Cremation documents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Registrar’s Certificate for Burial or Cremation</a:t>
            </a:r>
          </a:p>
          <a:p>
            <a:pPr marL="514350" indent="-514350">
              <a:buAutoNum type="arabicPeriod"/>
            </a:pPr>
            <a:r>
              <a:rPr lang="en-GB" dirty="0" smtClean="0"/>
              <a:t>Application for Cremation (Form 1)</a:t>
            </a:r>
          </a:p>
          <a:p>
            <a:pPr marL="514350" indent="-514350">
              <a:buAutoNum type="arabicPeriod"/>
            </a:pPr>
            <a:r>
              <a:rPr lang="en-GB" dirty="0" smtClean="0"/>
              <a:t>Certificate of Medical Attendant (Form 4)</a:t>
            </a:r>
          </a:p>
          <a:p>
            <a:pPr marL="514350" indent="-514350">
              <a:buAutoNum type="arabicPeriod"/>
            </a:pPr>
            <a:r>
              <a:rPr lang="en-GB" dirty="0" smtClean="0"/>
              <a:t>Confirmatory Medical Certificate (Form 5)</a:t>
            </a:r>
          </a:p>
          <a:p>
            <a:pPr marL="514350" indent="-514350">
              <a:buAutoNum type="arabicPeriod"/>
            </a:pPr>
            <a:r>
              <a:rPr lang="en-GB" dirty="0" smtClean="0"/>
              <a:t>Crematorium preliminary form</a:t>
            </a:r>
          </a:p>
          <a:p>
            <a:pPr marL="514350" indent="-514350">
              <a:buAutoNum type="arabicPeriod"/>
            </a:pPr>
            <a:r>
              <a:rPr lang="en-GB" dirty="0" smtClean="0"/>
              <a:t>Ashes Instruction form</a:t>
            </a:r>
          </a:p>
          <a:p>
            <a:pPr marL="514350" indent="-514350">
              <a:buAutoNum type="arabicPeriod"/>
            </a:pPr>
            <a:r>
              <a:rPr lang="en-GB" dirty="0" smtClean="0"/>
              <a:t>If Coroner involved:</a:t>
            </a:r>
          </a:p>
          <a:p>
            <a:pPr marL="514350" indent="-514350">
              <a:buNone/>
            </a:pPr>
            <a:r>
              <a:rPr lang="en-GB" dirty="0"/>
              <a:t>	</a:t>
            </a:r>
            <a:r>
              <a:rPr lang="en-GB" sz="3000" dirty="0" smtClean="0"/>
              <a:t>Form 6 for Cremation instead of Forms 4/5 and Registrar’s Certificate for Burial or Cremation</a:t>
            </a:r>
            <a:endParaRPr lang="en-GB" sz="3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210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CHILDREN’S FUNERALS</vt:lpstr>
      <vt:lpstr>INFANT DEATHS</vt:lpstr>
      <vt:lpstr>NON-VIABLE FOETUS</vt:lpstr>
      <vt:lpstr>STILLBORN CHILD</vt:lpstr>
      <vt:lpstr>STILLBORN CHILD</vt:lpstr>
      <vt:lpstr>STILLBORN CHILD Burial documents</vt:lpstr>
      <vt:lpstr>STILLBORN CHILD Cremation documents</vt:lpstr>
      <vt:lpstr>LIVE BORN INFANT Burial documents</vt:lpstr>
      <vt:lpstr>LIVE BORN INFANT Cremation documents</vt:lpstr>
      <vt:lpstr>AFTERCARE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FUNERALS</dc:title>
  <dc:creator>Hilary Elizabeth Clark</dc:creator>
  <cp:lastModifiedBy>Hilary Elizabeth Clark</cp:lastModifiedBy>
  <cp:revision>4</cp:revision>
  <dcterms:created xsi:type="dcterms:W3CDTF">2013-01-07T20:09:52Z</dcterms:created>
  <dcterms:modified xsi:type="dcterms:W3CDTF">2013-01-07T20:46:38Z</dcterms:modified>
</cp:coreProperties>
</file>