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800C23-B8AA-4C2E-90CA-22E67ED6DF3B}" type="datetimeFigureOut">
              <a:rPr lang="en-GB" smtClean="0"/>
              <a:t>12/02/2012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800C23-B8AA-4C2E-90CA-22E67ED6DF3B}" type="datetimeFigureOut">
              <a:rPr lang="en-GB" smtClean="0"/>
              <a:t>12/02/2012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800C23-B8AA-4C2E-90CA-22E67ED6DF3B}" type="datetimeFigureOut">
              <a:rPr lang="en-GB" smtClean="0"/>
              <a:t>12/02/2012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800C23-B8AA-4C2E-90CA-22E67ED6DF3B}" type="datetimeFigureOut">
              <a:rPr lang="en-GB" smtClean="0"/>
              <a:t>12/02/2012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00C23-B8AA-4C2E-90CA-22E67ED6DF3B}" type="datetimeFigureOut">
              <a:rPr lang="en-GB" smtClean="0"/>
              <a:t>12/02/2012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800C23-B8AA-4C2E-90CA-22E67ED6DF3B}" type="datetimeFigureOut">
              <a:rPr lang="en-GB" smtClean="0"/>
              <a:t>12/02/2012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800C23-B8AA-4C2E-90CA-22E67ED6DF3B}" type="datetimeFigureOut">
              <a:rPr lang="en-GB" smtClean="0"/>
              <a:t>12/02/2012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800C23-B8AA-4C2E-90CA-22E67ED6DF3B}" type="datetimeFigureOut">
              <a:rPr lang="en-GB" smtClean="0"/>
              <a:t>12/02/2012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00C23-B8AA-4C2E-90CA-22E67ED6DF3B}" type="datetimeFigureOut">
              <a:rPr lang="en-GB" smtClean="0"/>
              <a:t>12/02/2012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00C23-B8AA-4C2E-90CA-22E67ED6DF3B}" type="datetimeFigureOut">
              <a:rPr lang="en-GB" smtClean="0"/>
              <a:t>12/02/2012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00C23-B8AA-4C2E-90CA-22E67ED6DF3B}" type="datetimeFigureOut">
              <a:rPr lang="en-GB" smtClean="0"/>
              <a:t>12/02/2012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A61A31-A267-494B-A2F2-4643A4F0121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00C23-B8AA-4C2E-90CA-22E67ED6DF3B}" type="datetimeFigureOut">
              <a:rPr lang="en-GB" smtClean="0"/>
              <a:t>12/02/2012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61A31-A267-494B-A2F2-4643A4F0121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latin typeface="Arial" pitchFamily="34" charset="0"/>
                <a:cs typeface="Arial" pitchFamily="34" charset="0"/>
              </a:rPr>
              <a:t>BRITISH CREMATION AUTHORITIES</a:t>
            </a:r>
            <a:endParaRPr lang="en-GB" sz="3200"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GB" dirty="0" smtClean="0"/>
              <a:t>CODE OF CREMATION PRACTICE </a:t>
            </a:r>
          </a:p>
          <a:p>
            <a:r>
              <a:rPr lang="en-GB" dirty="0" smtClean="0"/>
              <a:t>2005</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9.	CREMATORS AND ANCILLARY EQUIPMENT</a:t>
            </a:r>
            <a:endParaRPr lang="en-GB" dirty="0"/>
          </a:p>
        </p:txBody>
      </p:sp>
      <p:sp>
        <p:nvSpPr>
          <p:cNvPr id="3" name="Content Placeholder 2"/>
          <p:cNvSpPr>
            <a:spLocks noGrp="1"/>
          </p:cNvSpPr>
          <p:nvPr>
            <p:ph idx="1"/>
          </p:nvPr>
        </p:nvSpPr>
        <p:spPr/>
        <p:txBody>
          <a:bodyPr/>
          <a:lstStyle/>
          <a:p>
            <a:pPr algn="just">
              <a:buNone/>
            </a:pPr>
            <a:endParaRPr lang="en-GB" dirty="0" smtClean="0"/>
          </a:p>
          <a:p>
            <a:pPr algn="just">
              <a:buNone/>
            </a:pPr>
            <a:r>
              <a:rPr lang="en-GB" dirty="0" smtClean="0"/>
              <a:t>Cremators and all other ancillary apparatus used in the Crematorium, shall be kept in good repair and maintained in accordance with:</a:t>
            </a:r>
          </a:p>
          <a:p>
            <a:pPr algn="just"/>
            <a:r>
              <a:rPr lang="en-GB" dirty="0" smtClean="0"/>
              <a:t> Manufacturer’s recommendations</a:t>
            </a:r>
          </a:p>
          <a:p>
            <a:pPr algn="just"/>
            <a:r>
              <a:rPr lang="en-GB" dirty="0" smtClean="0"/>
              <a:t>Guidance Notes issued under Environmental Protection Act 1990 or subsequent legislation</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STATUTORY  REGULATIONS</a:t>
            </a:r>
            <a:endParaRPr lang="en-GB" dirty="0"/>
          </a:p>
        </p:txBody>
      </p:sp>
      <p:sp>
        <p:nvSpPr>
          <p:cNvPr id="3" name="Content Placeholder 2"/>
          <p:cNvSpPr>
            <a:spLocks noGrp="1"/>
          </p:cNvSpPr>
          <p:nvPr>
            <p:ph idx="1"/>
          </p:nvPr>
        </p:nvSpPr>
        <p:spPr/>
        <p:txBody>
          <a:bodyPr/>
          <a:lstStyle/>
          <a:p>
            <a:endParaRPr lang="en-GB" dirty="0" smtClean="0"/>
          </a:p>
          <a:p>
            <a:r>
              <a:rPr lang="en-GB" dirty="0" smtClean="0"/>
              <a:t>All cremations shall be carried out according to the provisions of the Cremation Acts and Regulation made </a:t>
            </a:r>
            <a:r>
              <a:rPr lang="en-GB" dirty="0" err="1" smtClean="0"/>
              <a:t>thereunder</a:t>
            </a:r>
            <a:r>
              <a:rPr lang="en-GB" dirty="0" smtClean="0"/>
              <a:t>, and any subsequent legislation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CONDUCT</a:t>
            </a:r>
            <a:endParaRPr lang="en-GB" dirty="0"/>
          </a:p>
        </p:txBody>
      </p:sp>
      <p:sp>
        <p:nvSpPr>
          <p:cNvPr id="3" name="Content Placeholder 2"/>
          <p:cNvSpPr>
            <a:spLocks noGrp="1"/>
          </p:cNvSpPr>
          <p:nvPr>
            <p:ph idx="1"/>
          </p:nvPr>
        </p:nvSpPr>
        <p:spPr/>
        <p:txBody>
          <a:bodyPr/>
          <a:lstStyle/>
          <a:p>
            <a:endParaRPr lang="en-GB" dirty="0" smtClean="0"/>
          </a:p>
          <a:p>
            <a:r>
              <a:rPr lang="en-GB" dirty="0" smtClean="0"/>
              <a:t>Crematorium officials must work together to create and maintain atmosphere of reverence and respect.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STAFF</a:t>
            </a:r>
            <a:endParaRPr lang="en-GB" dirty="0"/>
          </a:p>
        </p:txBody>
      </p:sp>
      <p:sp>
        <p:nvSpPr>
          <p:cNvPr id="3" name="Content Placeholder 2"/>
          <p:cNvSpPr>
            <a:spLocks noGrp="1"/>
          </p:cNvSpPr>
          <p:nvPr>
            <p:ph idx="1"/>
          </p:nvPr>
        </p:nvSpPr>
        <p:spPr/>
        <p:txBody>
          <a:bodyPr/>
          <a:lstStyle/>
          <a:p>
            <a:endParaRPr lang="en-GB" dirty="0" smtClean="0"/>
          </a:p>
          <a:p>
            <a:r>
              <a:rPr lang="en-GB" dirty="0" smtClean="0"/>
              <a:t>Care should be taken to appoint staff who will maintain atmosphere of reverence</a:t>
            </a:r>
          </a:p>
          <a:p>
            <a:endParaRPr lang="en-GB" dirty="0" smtClean="0"/>
          </a:p>
          <a:p>
            <a:r>
              <a:rPr lang="en-GB" dirty="0" smtClean="0"/>
              <a:t>Preference to be given to certified applicants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AFTER COMMITTAL</a:t>
            </a:r>
            <a:endParaRPr lang="en-GB" dirty="0"/>
          </a:p>
        </p:txBody>
      </p:sp>
      <p:sp>
        <p:nvSpPr>
          <p:cNvPr id="3" name="Content Placeholder 2"/>
          <p:cNvSpPr>
            <a:spLocks noGrp="1"/>
          </p:cNvSpPr>
          <p:nvPr>
            <p:ph idx="1"/>
          </p:nvPr>
        </p:nvSpPr>
        <p:spPr/>
        <p:txBody>
          <a:bodyPr>
            <a:normAutofit lnSpcReduction="10000"/>
          </a:bodyPr>
          <a:lstStyle/>
          <a:p>
            <a:r>
              <a:rPr lang="en-GB" dirty="0" smtClean="0"/>
              <a:t>Body shall not be removed from Crematorium after Committal except for lawful purpose</a:t>
            </a:r>
          </a:p>
          <a:p>
            <a:r>
              <a:rPr lang="en-GB" dirty="0" smtClean="0"/>
              <a:t>As long as Authority to Cremate received, coffin shall be put in cremator exactly as received on catafalque</a:t>
            </a:r>
          </a:p>
          <a:p>
            <a:r>
              <a:rPr lang="en-GB" dirty="0" smtClean="0"/>
              <a:t>Once in cremator, coffin shall not be touched until process of cremation completed, when Cremated Remains shall be collected and disposed of according to instructions received.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CORRECT  IDENTY</a:t>
            </a:r>
            <a:endParaRPr lang="en-GB" dirty="0"/>
          </a:p>
        </p:txBody>
      </p:sp>
      <p:sp>
        <p:nvSpPr>
          <p:cNvPr id="3" name="Content Placeholder 2"/>
          <p:cNvSpPr>
            <a:spLocks noGrp="1"/>
          </p:cNvSpPr>
          <p:nvPr>
            <p:ph idx="1"/>
          </p:nvPr>
        </p:nvSpPr>
        <p:spPr/>
        <p:txBody>
          <a:bodyPr/>
          <a:lstStyle/>
          <a:p>
            <a:r>
              <a:rPr lang="en-GB" dirty="0"/>
              <a:t>a</a:t>
            </a:r>
            <a:r>
              <a:rPr lang="en-GB" dirty="0" smtClean="0"/>
              <a:t>)</a:t>
            </a:r>
            <a:r>
              <a:rPr lang="en-GB" dirty="0"/>
              <a:t>	</a:t>
            </a:r>
            <a:r>
              <a:rPr lang="en-GB" dirty="0" smtClean="0"/>
              <a:t>No coffin shall be accepted at a crematorium, unless it bears adequate particulars of identity of deceased therein.</a:t>
            </a:r>
          </a:p>
          <a:p>
            <a:endParaRPr lang="en-GB" dirty="0" smtClean="0"/>
          </a:p>
          <a:p>
            <a:r>
              <a:rPr lang="en-GB" dirty="0"/>
              <a:t>b</a:t>
            </a:r>
            <a:r>
              <a:rPr lang="en-GB" dirty="0" smtClean="0"/>
              <a:t>)	Every care to be taken to ensure correct identification throughout whole proceedings from receipt of coffin on catafalque to final disposal of Cremated Remains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SEPARATELY CREMATED</a:t>
            </a:r>
            <a:endParaRPr lang="en-GB" dirty="0"/>
          </a:p>
        </p:txBody>
      </p:sp>
      <p:sp>
        <p:nvSpPr>
          <p:cNvPr id="3" name="Content Placeholder 2"/>
          <p:cNvSpPr>
            <a:spLocks noGrp="1"/>
          </p:cNvSpPr>
          <p:nvPr>
            <p:ph idx="1"/>
          </p:nvPr>
        </p:nvSpPr>
        <p:spPr/>
        <p:txBody>
          <a:bodyPr/>
          <a:lstStyle/>
          <a:p>
            <a:endParaRPr lang="en-GB" dirty="0" smtClean="0"/>
          </a:p>
          <a:p>
            <a:r>
              <a:rPr lang="en-GB" dirty="0" smtClean="0"/>
              <a:t>Each coffin given into care of Cremation Authority shall be cremated separately</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COFFIN COVERS</a:t>
            </a:r>
            <a:endParaRPr lang="en-GB" dirty="0"/>
          </a:p>
        </p:txBody>
      </p:sp>
      <p:sp>
        <p:nvSpPr>
          <p:cNvPr id="3" name="Content Placeholder 2"/>
          <p:cNvSpPr>
            <a:spLocks noGrp="1"/>
          </p:cNvSpPr>
          <p:nvPr>
            <p:ph idx="1"/>
          </p:nvPr>
        </p:nvSpPr>
        <p:spPr/>
        <p:txBody>
          <a:bodyPr/>
          <a:lstStyle/>
          <a:p>
            <a:endParaRPr lang="en-GB" dirty="0" smtClean="0"/>
          </a:p>
          <a:p>
            <a:r>
              <a:rPr lang="en-GB" dirty="0" smtClean="0"/>
              <a:t>When a re-usable cover is used to encase a coffin, signed authority must be given by the Applicant for the cremation authorising its use and consenting to removal from crematorium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7.	METAL  RESIDUES</a:t>
            </a:r>
            <a:endParaRPr lang="en-GB" dirty="0"/>
          </a:p>
        </p:txBody>
      </p:sp>
      <p:sp>
        <p:nvSpPr>
          <p:cNvPr id="3" name="Content Placeholder 2"/>
          <p:cNvSpPr>
            <a:spLocks noGrp="1"/>
          </p:cNvSpPr>
          <p:nvPr>
            <p:ph idx="1"/>
          </p:nvPr>
        </p:nvSpPr>
        <p:spPr/>
        <p:txBody>
          <a:bodyPr/>
          <a:lstStyle/>
          <a:p>
            <a:endParaRPr lang="en-GB" dirty="0" smtClean="0"/>
          </a:p>
          <a:p>
            <a:r>
              <a:rPr lang="en-GB" dirty="0" smtClean="0"/>
              <a:t>Any metal found amongst the Cremated Remains shall not be salvaged for any purpose but shall be disposed of in aggregate in accordance with the directions of the Cremation Authority or Higher Authority.</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	CREMATED  REMAINS</a:t>
            </a:r>
            <a:endParaRPr lang="en-GB"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a:buNone/>
            </a:pPr>
            <a:r>
              <a:rPr lang="en-GB" dirty="0" smtClean="0"/>
              <a:t>Utmost care shall be taken that remains shall be:</a:t>
            </a:r>
          </a:p>
          <a:p>
            <a:r>
              <a:rPr lang="en-GB" dirty="0" smtClean="0"/>
              <a:t>Kept separate</a:t>
            </a:r>
          </a:p>
          <a:p>
            <a:r>
              <a:rPr lang="en-GB" dirty="0" smtClean="0"/>
              <a:t>Suitably identified</a:t>
            </a:r>
          </a:p>
          <a:p>
            <a:r>
              <a:rPr lang="en-GB" dirty="0" smtClean="0"/>
              <a:t>Placed in a separate container awaiting final disposal</a:t>
            </a:r>
          </a:p>
          <a:p>
            <a:r>
              <a:rPr lang="en-GB" dirty="0" smtClean="0"/>
              <a:t>If to be disposed of in GOR, must be conducted with reverence and respect.</a:t>
            </a:r>
          </a:p>
          <a:p>
            <a:r>
              <a:rPr lang="en-GB" dirty="0" smtClean="0"/>
              <a:t>If to be conveyed by carrier, should be packaged according to recommendations of Federation of British Cremation Authorities</a:t>
            </a:r>
          </a:p>
          <a:p>
            <a:endParaRPr lang="en-GB" dirty="0"/>
          </a:p>
          <a:p>
            <a:endParaRPr lang="en-GB"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320</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BRITISH CREMATION AUTHORITIES</vt:lpstr>
      <vt:lpstr>1. CONDUCT</vt:lpstr>
      <vt:lpstr>2. STAFF</vt:lpstr>
      <vt:lpstr>3. AFTER COMMITTAL</vt:lpstr>
      <vt:lpstr>4. CORRECT  IDENTY</vt:lpstr>
      <vt:lpstr>5. SEPARATELY CREMATED</vt:lpstr>
      <vt:lpstr>6. COFFIN COVERS</vt:lpstr>
      <vt:lpstr>7. METAL  RESIDUES</vt:lpstr>
      <vt:lpstr>8. CREMATED  REMAINS</vt:lpstr>
      <vt:lpstr>9. CREMATORS AND ANCILLARY EQUIPMENT</vt:lpstr>
      <vt:lpstr>10. STATUTORY  REGULATIONS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CREMATION AUTHORITIES</dc:title>
  <dc:creator>Hilary Elizabeth Clark</dc:creator>
  <cp:lastModifiedBy>Hilary Elizabeth Clark</cp:lastModifiedBy>
  <cp:revision>4</cp:revision>
  <dcterms:created xsi:type="dcterms:W3CDTF">2012-02-12T17:14:31Z</dcterms:created>
  <dcterms:modified xsi:type="dcterms:W3CDTF">2012-02-12T17:47:09Z</dcterms:modified>
</cp:coreProperties>
</file>